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4" r:id="rId14"/>
    <p:sldId id="268" r:id="rId15"/>
    <p:sldId id="269" r:id="rId16"/>
    <p:sldId id="270" r:id="rId17"/>
    <p:sldId id="271" r:id="rId18"/>
    <p:sldId id="272" r:id="rId19"/>
    <p:sldId id="273" r:id="rId20"/>
    <p:sldId id="275" r:id="rId21"/>
    <p:sldId id="276"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0ADCC78-09CF-47A0-910F-44ADE11D3992}" type="datetimeFigureOut">
              <a:rPr lang="zh-CN" altLang="en-US" smtClean="0"/>
              <a:t>2018/6/7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A118EE-5238-41F0-96F8-8FBBCC07E481}" type="slidenum">
              <a:rPr lang="zh-CN" altLang="en-US" smtClean="0"/>
              <a:t>‹#›</a:t>
            </a:fld>
            <a:endParaRPr lang="zh-CN" altLang="en-US"/>
          </a:p>
        </p:txBody>
      </p:sp>
    </p:spTree>
    <p:extLst>
      <p:ext uri="{BB962C8B-B14F-4D97-AF65-F5344CB8AC3E}">
        <p14:creationId xmlns:p14="http://schemas.microsoft.com/office/powerpoint/2010/main" val="1470365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0ADCC78-09CF-47A0-910F-44ADE11D3992}" type="datetimeFigureOut">
              <a:rPr lang="zh-CN" altLang="en-US" smtClean="0"/>
              <a:t>2018/6/7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A118EE-5238-41F0-96F8-8FBBCC07E481}" type="slidenum">
              <a:rPr lang="zh-CN" altLang="en-US" smtClean="0"/>
              <a:t>‹#›</a:t>
            </a:fld>
            <a:endParaRPr lang="zh-CN" altLang="en-US"/>
          </a:p>
        </p:txBody>
      </p:sp>
    </p:spTree>
    <p:extLst>
      <p:ext uri="{BB962C8B-B14F-4D97-AF65-F5344CB8AC3E}">
        <p14:creationId xmlns:p14="http://schemas.microsoft.com/office/powerpoint/2010/main" val="3463358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0ADCC78-09CF-47A0-910F-44ADE11D3992}" type="datetimeFigureOut">
              <a:rPr lang="zh-CN" altLang="en-US" smtClean="0"/>
              <a:t>2018/6/7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A118EE-5238-41F0-96F8-8FBBCC07E481}" type="slidenum">
              <a:rPr lang="zh-CN" altLang="en-US" smtClean="0"/>
              <a:t>‹#›</a:t>
            </a:fld>
            <a:endParaRPr lang="zh-CN" altLang="en-US"/>
          </a:p>
        </p:txBody>
      </p:sp>
    </p:spTree>
    <p:extLst>
      <p:ext uri="{BB962C8B-B14F-4D97-AF65-F5344CB8AC3E}">
        <p14:creationId xmlns:p14="http://schemas.microsoft.com/office/powerpoint/2010/main" val="843877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AF3737-7386-44FD-896C-1161F7036B00}"/>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988925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0ADCC78-09CF-47A0-910F-44ADE11D3992}" type="datetimeFigureOut">
              <a:rPr lang="zh-CN" altLang="en-US" smtClean="0"/>
              <a:t>2018/6/7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A118EE-5238-41F0-96F8-8FBBCC07E481}" type="slidenum">
              <a:rPr lang="zh-CN" altLang="en-US" smtClean="0"/>
              <a:t>‹#›</a:t>
            </a:fld>
            <a:endParaRPr lang="zh-CN" altLang="en-US"/>
          </a:p>
        </p:txBody>
      </p:sp>
    </p:spTree>
    <p:extLst>
      <p:ext uri="{BB962C8B-B14F-4D97-AF65-F5344CB8AC3E}">
        <p14:creationId xmlns:p14="http://schemas.microsoft.com/office/powerpoint/2010/main" val="1138416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70ADCC78-09CF-47A0-910F-44ADE11D3992}" type="datetimeFigureOut">
              <a:rPr lang="zh-CN" altLang="en-US" smtClean="0"/>
              <a:t>2018/6/7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A118EE-5238-41F0-96F8-8FBBCC07E481}" type="slidenum">
              <a:rPr lang="zh-CN" altLang="en-US" smtClean="0"/>
              <a:t>‹#›</a:t>
            </a:fld>
            <a:endParaRPr lang="zh-CN" altLang="en-US"/>
          </a:p>
        </p:txBody>
      </p:sp>
    </p:spTree>
    <p:extLst>
      <p:ext uri="{BB962C8B-B14F-4D97-AF65-F5344CB8AC3E}">
        <p14:creationId xmlns:p14="http://schemas.microsoft.com/office/powerpoint/2010/main" val="13025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0ADCC78-09CF-47A0-910F-44ADE11D3992}" type="datetimeFigureOut">
              <a:rPr lang="zh-CN" altLang="en-US" smtClean="0"/>
              <a:t>2018/6/7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4A118EE-5238-41F0-96F8-8FBBCC07E481}" type="slidenum">
              <a:rPr lang="zh-CN" altLang="en-US" smtClean="0"/>
              <a:t>‹#›</a:t>
            </a:fld>
            <a:endParaRPr lang="zh-CN" altLang="en-US"/>
          </a:p>
        </p:txBody>
      </p:sp>
    </p:spTree>
    <p:extLst>
      <p:ext uri="{BB962C8B-B14F-4D97-AF65-F5344CB8AC3E}">
        <p14:creationId xmlns:p14="http://schemas.microsoft.com/office/powerpoint/2010/main" val="1766728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0ADCC78-09CF-47A0-910F-44ADE11D3992}" type="datetimeFigureOut">
              <a:rPr lang="zh-CN" altLang="en-US" smtClean="0"/>
              <a:t>2018/6/7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4A118EE-5238-41F0-96F8-8FBBCC07E481}" type="slidenum">
              <a:rPr lang="zh-CN" altLang="en-US" smtClean="0"/>
              <a:t>‹#›</a:t>
            </a:fld>
            <a:endParaRPr lang="zh-CN" altLang="en-US"/>
          </a:p>
        </p:txBody>
      </p:sp>
    </p:spTree>
    <p:extLst>
      <p:ext uri="{BB962C8B-B14F-4D97-AF65-F5344CB8AC3E}">
        <p14:creationId xmlns:p14="http://schemas.microsoft.com/office/powerpoint/2010/main" val="6908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0ADCC78-09CF-47A0-910F-44ADE11D3992}" type="datetimeFigureOut">
              <a:rPr lang="zh-CN" altLang="en-US" smtClean="0"/>
              <a:t>2018/6/7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4A118EE-5238-41F0-96F8-8FBBCC07E481}" type="slidenum">
              <a:rPr lang="zh-CN" altLang="en-US" smtClean="0"/>
              <a:t>‹#›</a:t>
            </a:fld>
            <a:endParaRPr lang="zh-CN" altLang="en-US"/>
          </a:p>
        </p:txBody>
      </p:sp>
    </p:spTree>
    <p:extLst>
      <p:ext uri="{BB962C8B-B14F-4D97-AF65-F5344CB8AC3E}">
        <p14:creationId xmlns:p14="http://schemas.microsoft.com/office/powerpoint/2010/main" val="432120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ADCC78-09CF-47A0-910F-44ADE11D3992}" type="datetimeFigureOut">
              <a:rPr lang="zh-CN" altLang="en-US" smtClean="0"/>
              <a:t>2018/6/7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4A118EE-5238-41F0-96F8-8FBBCC07E481}" type="slidenum">
              <a:rPr lang="zh-CN" altLang="en-US" smtClean="0"/>
              <a:t>‹#›</a:t>
            </a:fld>
            <a:endParaRPr lang="zh-CN" altLang="en-US"/>
          </a:p>
        </p:txBody>
      </p:sp>
    </p:spTree>
    <p:extLst>
      <p:ext uri="{BB962C8B-B14F-4D97-AF65-F5344CB8AC3E}">
        <p14:creationId xmlns:p14="http://schemas.microsoft.com/office/powerpoint/2010/main" val="2598081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0ADCC78-09CF-47A0-910F-44ADE11D3992}" type="datetimeFigureOut">
              <a:rPr lang="zh-CN" altLang="en-US" smtClean="0"/>
              <a:t>2018/6/7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4A118EE-5238-41F0-96F8-8FBBCC07E481}" type="slidenum">
              <a:rPr lang="zh-CN" altLang="en-US" smtClean="0"/>
              <a:t>‹#›</a:t>
            </a:fld>
            <a:endParaRPr lang="zh-CN" altLang="en-US"/>
          </a:p>
        </p:txBody>
      </p:sp>
    </p:spTree>
    <p:extLst>
      <p:ext uri="{BB962C8B-B14F-4D97-AF65-F5344CB8AC3E}">
        <p14:creationId xmlns:p14="http://schemas.microsoft.com/office/powerpoint/2010/main" val="1749276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0ADCC78-09CF-47A0-910F-44ADE11D3992}" type="datetimeFigureOut">
              <a:rPr lang="zh-CN" altLang="en-US" smtClean="0"/>
              <a:t>2018/6/7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4A118EE-5238-41F0-96F8-8FBBCC07E481}" type="slidenum">
              <a:rPr lang="zh-CN" altLang="en-US" smtClean="0"/>
              <a:t>‹#›</a:t>
            </a:fld>
            <a:endParaRPr lang="zh-CN" altLang="en-US"/>
          </a:p>
        </p:txBody>
      </p:sp>
    </p:spTree>
    <p:extLst>
      <p:ext uri="{BB962C8B-B14F-4D97-AF65-F5344CB8AC3E}">
        <p14:creationId xmlns:p14="http://schemas.microsoft.com/office/powerpoint/2010/main" val="2108595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78E379-2233-4780-8B26-526204EA579C}" type="datetimeFigureOut">
              <a:rPr lang="zh-CN" altLang="en-US" smtClean="0"/>
              <a:t>2018/6/7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32D440-619F-418D-B21E-A905FDEC849E}" type="slidenum">
              <a:rPr lang="zh-CN" altLang="en-US" smtClean="0"/>
              <a:t>‹#›</a:t>
            </a:fld>
            <a:endParaRPr lang="zh-CN" altLang="en-US"/>
          </a:p>
        </p:txBody>
      </p:sp>
      <p:pic>
        <p:nvPicPr>
          <p:cNvPr id="8" name="图片 7">
            <a:extLst>
              <a:ext uri="{FF2B5EF4-FFF2-40B4-BE49-F238E27FC236}">
                <a16:creationId xmlns:a16="http://schemas.microsoft.com/office/drawing/2014/main" id="{BE6C6372-341B-432C-B711-E9409C15BCF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725864" cy="725864"/>
          </a:xfrm>
          <a:prstGeom prst="rect">
            <a:avLst/>
          </a:prstGeom>
        </p:spPr>
      </p:pic>
    </p:spTree>
    <p:extLst>
      <p:ext uri="{BB962C8B-B14F-4D97-AF65-F5344CB8AC3E}">
        <p14:creationId xmlns:p14="http://schemas.microsoft.com/office/powerpoint/2010/main" val="2176362674"/>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creativecommons.org/licenses/by-nc-nd/2.0/"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F885D4-359B-4A9B-A7FC-721538BA42C6}"/>
              </a:ext>
            </a:extLst>
          </p:cNvPr>
          <p:cNvSpPr/>
          <p:nvPr/>
        </p:nvSpPr>
        <p:spPr>
          <a:xfrm>
            <a:off x="1505146" y="1951349"/>
            <a:ext cx="9181708" cy="2308324"/>
          </a:xfrm>
          <a:prstGeom prst="rect">
            <a:avLst/>
          </a:prstGeom>
          <a:noFill/>
        </p:spPr>
        <p:txBody>
          <a:bodyPr wrap="square" lIns="91440" tIns="45720" rIns="91440" bIns="45720">
            <a:spAutoFit/>
          </a:bodyPr>
          <a:lstStyle/>
          <a:p>
            <a:pPr algn="ctr"/>
            <a:r>
              <a:rPr lang="en-US" altLang="zh-CN"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Bitwise Operation</a:t>
            </a:r>
          </a:p>
          <a:p>
            <a:pPr algn="ctr"/>
            <a:r>
              <a:rPr lang="zh-CN" altLang="en-US"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位运算</a:t>
            </a:r>
          </a:p>
        </p:txBody>
      </p:sp>
    </p:spTree>
    <p:extLst>
      <p:ext uri="{BB962C8B-B14F-4D97-AF65-F5344CB8AC3E}">
        <p14:creationId xmlns:p14="http://schemas.microsoft.com/office/powerpoint/2010/main" val="986800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F02E5-A1EE-4E95-94D3-308C50576A44}"/>
              </a:ext>
            </a:extLst>
          </p:cNvPr>
          <p:cNvSpPr>
            <a:spLocks noGrp="1"/>
          </p:cNvSpPr>
          <p:nvPr>
            <p:ph type="title"/>
          </p:nvPr>
        </p:nvSpPr>
        <p:spPr/>
        <p:txBody>
          <a:bodyPr/>
          <a:lstStyle/>
          <a:p>
            <a:r>
              <a:rPr lang="en-US" altLang="zh-CN" dirty="0"/>
              <a:t>Application </a:t>
            </a:r>
            <a:endParaRPr lang="zh-CN" altLang="en-US" dirty="0"/>
          </a:p>
        </p:txBody>
      </p:sp>
      <p:sp>
        <p:nvSpPr>
          <p:cNvPr id="4" name="文本框 3">
            <a:extLst>
              <a:ext uri="{FF2B5EF4-FFF2-40B4-BE49-F238E27FC236}">
                <a16:creationId xmlns:a16="http://schemas.microsoft.com/office/drawing/2014/main" id="{26158540-20B2-4CA6-A362-4490A4C2B76A}"/>
              </a:ext>
            </a:extLst>
          </p:cNvPr>
          <p:cNvSpPr txBox="1"/>
          <p:nvPr/>
        </p:nvSpPr>
        <p:spPr>
          <a:xfrm>
            <a:off x="838200" y="1690688"/>
            <a:ext cx="6353175" cy="369332"/>
          </a:xfrm>
          <a:prstGeom prst="rect">
            <a:avLst/>
          </a:prstGeom>
          <a:noFill/>
        </p:spPr>
        <p:txBody>
          <a:bodyPr wrap="square" rtlCol="0">
            <a:spAutoFit/>
          </a:bodyPr>
          <a:lstStyle/>
          <a:p>
            <a:r>
              <a:rPr lang="zh-CN" altLang="en-US" dirty="0"/>
              <a:t>判断一个数是否为偶数</a:t>
            </a:r>
          </a:p>
        </p:txBody>
      </p:sp>
      <p:pic>
        <p:nvPicPr>
          <p:cNvPr id="5" name="图片 4">
            <a:extLst>
              <a:ext uri="{FF2B5EF4-FFF2-40B4-BE49-F238E27FC236}">
                <a16:creationId xmlns:a16="http://schemas.microsoft.com/office/drawing/2014/main" id="{6A75D3DD-989F-49FC-BBBD-6164E4467E7E}"/>
              </a:ext>
            </a:extLst>
          </p:cNvPr>
          <p:cNvPicPr>
            <a:picLocks noChangeAspect="1"/>
          </p:cNvPicPr>
          <p:nvPr/>
        </p:nvPicPr>
        <p:blipFill rotWithShape="1">
          <a:blip r:embed="rId2"/>
          <a:srcRect l="30469" t="34027" r="45234" b="56019"/>
          <a:stretch/>
        </p:blipFill>
        <p:spPr>
          <a:xfrm>
            <a:off x="838200" y="2476501"/>
            <a:ext cx="5662763" cy="1304924"/>
          </a:xfrm>
          <a:prstGeom prst="rect">
            <a:avLst/>
          </a:prstGeom>
        </p:spPr>
      </p:pic>
      <p:pic>
        <p:nvPicPr>
          <p:cNvPr id="6" name="图片 5">
            <a:extLst>
              <a:ext uri="{FF2B5EF4-FFF2-40B4-BE49-F238E27FC236}">
                <a16:creationId xmlns:a16="http://schemas.microsoft.com/office/drawing/2014/main" id="{25B3BE4C-021D-49F5-882D-C44B434CE94F}"/>
              </a:ext>
            </a:extLst>
          </p:cNvPr>
          <p:cNvPicPr>
            <a:picLocks noChangeAspect="1"/>
          </p:cNvPicPr>
          <p:nvPr/>
        </p:nvPicPr>
        <p:blipFill rotWithShape="1">
          <a:blip r:embed="rId3"/>
          <a:srcRect l="29843" t="34028" r="45235" b="56018"/>
          <a:stretch/>
        </p:blipFill>
        <p:spPr>
          <a:xfrm>
            <a:off x="838200" y="4371362"/>
            <a:ext cx="5662763" cy="1272200"/>
          </a:xfrm>
          <a:prstGeom prst="rect">
            <a:avLst/>
          </a:prstGeom>
        </p:spPr>
      </p:pic>
    </p:spTree>
    <p:extLst>
      <p:ext uri="{BB962C8B-B14F-4D97-AF65-F5344CB8AC3E}">
        <p14:creationId xmlns:p14="http://schemas.microsoft.com/office/powerpoint/2010/main" val="418569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0D55B-C72F-4C04-BF07-DC3B49CE8AB2}"/>
              </a:ext>
            </a:extLst>
          </p:cNvPr>
          <p:cNvSpPr>
            <a:spLocks noGrp="1"/>
          </p:cNvSpPr>
          <p:nvPr>
            <p:ph type="title"/>
          </p:nvPr>
        </p:nvSpPr>
        <p:spPr/>
        <p:txBody>
          <a:bodyPr/>
          <a:lstStyle/>
          <a:p>
            <a:r>
              <a:rPr lang="en-US" altLang="zh-CN" dirty="0"/>
              <a:t>Application </a:t>
            </a:r>
            <a:endParaRPr lang="zh-CN" altLang="en-US" dirty="0"/>
          </a:p>
        </p:txBody>
      </p:sp>
      <p:sp>
        <p:nvSpPr>
          <p:cNvPr id="4" name="文本框 3">
            <a:extLst>
              <a:ext uri="{FF2B5EF4-FFF2-40B4-BE49-F238E27FC236}">
                <a16:creationId xmlns:a16="http://schemas.microsoft.com/office/drawing/2014/main" id="{5CEA319C-7FAC-47CA-8EE0-8E350CFC449F}"/>
              </a:ext>
            </a:extLst>
          </p:cNvPr>
          <p:cNvSpPr txBox="1"/>
          <p:nvPr/>
        </p:nvSpPr>
        <p:spPr>
          <a:xfrm>
            <a:off x="838200" y="1690688"/>
            <a:ext cx="6353175" cy="369332"/>
          </a:xfrm>
          <a:prstGeom prst="rect">
            <a:avLst/>
          </a:prstGeom>
          <a:noFill/>
        </p:spPr>
        <p:txBody>
          <a:bodyPr wrap="square" rtlCol="0">
            <a:spAutoFit/>
          </a:bodyPr>
          <a:lstStyle/>
          <a:p>
            <a:r>
              <a:rPr lang="zh-CN" altLang="en-US" dirty="0"/>
              <a:t>判断一个数是否为</a:t>
            </a:r>
            <a:r>
              <a:rPr lang="en-US" altLang="zh-CN" dirty="0"/>
              <a:t>2</a:t>
            </a:r>
            <a:r>
              <a:rPr lang="zh-CN" altLang="en-US" dirty="0"/>
              <a:t>的</a:t>
            </a:r>
            <a:r>
              <a:rPr lang="en-US" altLang="zh-CN" dirty="0"/>
              <a:t>n</a:t>
            </a:r>
            <a:r>
              <a:rPr lang="zh-CN" altLang="en-US" dirty="0"/>
              <a:t>次方</a:t>
            </a:r>
          </a:p>
        </p:txBody>
      </p:sp>
      <p:pic>
        <p:nvPicPr>
          <p:cNvPr id="5" name="图片 4">
            <a:extLst>
              <a:ext uri="{FF2B5EF4-FFF2-40B4-BE49-F238E27FC236}">
                <a16:creationId xmlns:a16="http://schemas.microsoft.com/office/drawing/2014/main" id="{25A4D472-B0B9-4A5F-A5F1-E69BEA0C4363}"/>
              </a:ext>
            </a:extLst>
          </p:cNvPr>
          <p:cNvPicPr>
            <a:picLocks noChangeAspect="1"/>
          </p:cNvPicPr>
          <p:nvPr/>
        </p:nvPicPr>
        <p:blipFill rotWithShape="1">
          <a:blip r:embed="rId2"/>
          <a:srcRect l="30937" t="24652" r="44297" b="56019"/>
          <a:stretch/>
        </p:blipFill>
        <p:spPr>
          <a:xfrm>
            <a:off x="838200" y="2490788"/>
            <a:ext cx="4762372" cy="2090737"/>
          </a:xfrm>
          <a:prstGeom prst="rect">
            <a:avLst/>
          </a:prstGeom>
        </p:spPr>
      </p:pic>
      <p:pic>
        <p:nvPicPr>
          <p:cNvPr id="6" name="图片 5">
            <a:extLst>
              <a:ext uri="{FF2B5EF4-FFF2-40B4-BE49-F238E27FC236}">
                <a16:creationId xmlns:a16="http://schemas.microsoft.com/office/drawing/2014/main" id="{6EA33EA1-5A7C-465A-8051-93760E30E86E}"/>
              </a:ext>
            </a:extLst>
          </p:cNvPr>
          <p:cNvPicPr>
            <a:picLocks noChangeAspect="1"/>
          </p:cNvPicPr>
          <p:nvPr/>
        </p:nvPicPr>
        <p:blipFill rotWithShape="1">
          <a:blip r:embed="rId3"/>
          <a:srcRect l="12969" t="37878" r="70468" b="24653"/>
          <a:stretch/>
        </p:blipFill>
        <p:spPr>
          <a:xfrm>
            <a:off x="8720009" y="298451"/>
            <a:ext cx="1722827" cy="2192338"/>
          </a:xfrm>
          <a:prstGeom prst="rect">
            <a:avLst/>
          </a:prstGeom>
        </p:spPr>
      </p:pic>
      <p:pic>
        <p:nvPicPr>
          <p:cNvPr id="7" name="图片 6">
            <a:extLst>
              <a:ext uri="{FF2B5EF4-FFF2-40B4-BE49-F238E27FC236}">
                <a16:creationId xmlns:a16="http://schemas.microsoft.com/office/drawing/2014/main" id="{D6961599-2EEE-4B74-B98B-D13F46FBEF2C}"/>
              </a:ext>
            </a:extLst>
          </p:cNvPr>
          <p:cNvPicPr>
            <a:picLocks noChangeAspect="1"/>
          </p:cNvPicPr>
          <p:nvPr/>
        </p:nvPicPr>
        <p:blipFill rotWithShape="1">
          <a:blip r:embed="rId4"/>
          <a:srcRect l="13047" t="28333" r="62890" b="24653"/>
          <a:stretch/>
        </p:blipFill>
        <p:spPr>
          <a:xfrm>
            <a:off x="5976937" y="298450"/>
            <a:ext cx="2493862" cy="2740818"/>
          </a:xfrm>
          <a:prstGeom prst="rect">
            <a:avLst/>
          </a:prstGeom>
        </p:spPr>
      </p:pic>
      <p:pic>
        <p:nvPicPr>
          <p:cNvPr id="8" name="图片 7">
            <a:extLst>
              <a:ext uri="{FF2B5EF4-FFF2-40B4-BE49-F238E27FC236}">
                <a16:creationId xmlns:a16="http://schemas.microsoft.com/office/drawing/2014/main" id="{3DA54933-2E0A-4D2B-B6C0-6647518A975D}"/>
              </a:ext>
            </a:extLst>
          </p:cNvPr>
          <p:cNvPicPr>
            <a:picLocks noChangeAspect="1"/>
          </p:cNvPicPr>
          <p:nvPr/>
        </p:nvPicPr>
        <p:blipFill rotWithShape="1">
          <a:blip r:embed="rId5"/>
          <a:srcRect l="12969" t="27221" r="47421" b="24653"/>
          <a:stretch/>
        </p:blipFill>
        <p:spPr>
          <a:xfrm>
            <a:off x="7191375" y="3244453"/>
            <a:ext cx="3912816" cy="2674143"/>
          </a:xfrm>
          <a:prstGeom prst="rect">
            <a:avLst/>
          </a:prstGeom>
        </p:spPr>
      </p:pic>
      <p:pic>
        <p:nvPicPr>
          <p:cNvPr id="9" name="图片 8">
            <a:extLst>
              <a:ext uri="{FF2B5EF4-FFF2-40B4-BE49-F238E27FC236}">
                <a16:creationId xmlns:a16="http://schemas.microsoft.com/office/drawing/2014/main" id="{AAC44B4B-823F-4774-9748-EA724081B6EA}"/>
              </a:ext>
            </a:extLst>
          </p:cNvPr>
          <p:cNvPicPr>
            <a:picLocks noChangeAspect="1"/>
          </p:cNvPicPr>
          <p:nvPr/>
        </p:nvPicPr>
        <p:blipFill rotWithShape="1">
          <a:blip r:embed="rId6"/>
          <a:srcRect l="29687" t="27778" r="45936" b="58972"/>
          <a:stretch/>
        </p:blipFill>
        <p:spPr>
          <a:xfrm>
            <a:off x="838200" y="5012293"/>
            <a:ext cx="4762372" cy="1456122"/>
          </a:xfrm>
          <a:prstGeom prst="rect">
            <a:avLst/>
          </a:prstGeom>
        </p:spPr>
      </p:pic>
    </p:spTree>
    <p:extLst>
      <p:ext uri="{BB962C8B-B14F-4D97-AF65-F5344CB8AC3E}">
        <p14:creationId xmlns:p14="http://schemas.microsoft.com/office/powerpoint/2010/main" val="156481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6A2B8-E3C4-4C36-A623-D27FB807D001}"/>
              </a:ext>
            </a:extLst>
          </p:cNvPr>
          <p:cNvSpPr>
            <a:spLocks noGrp="1"/>
          </p:cNvSpPr>
          <p:nvPr>
            <p:ph type="title"/>
          </p:nvPr>
        </p:nvSpPr>
        <p:spPr/>
        <p:txBody>
          <a:bodyPr/>
          <a:lstStyle/>
          <a:p>
            <a:r>
              <a:rPr lang="en-US" altLang="zh-CN" dirty="0"/>
              <a:t>OR(|)</a:t>
            </a:r>
            <a:endParaRPr lang="zh-CN" altLang="en-US" dirty="0"/>
          </a:p>
        </p:txBody>
      </p:sp>
      <p:grpSp>
        <p:nvGrpSpPr>
          <p:cNvPr id="7" name="组合 6">
            <a:extLst>
              <a:ext uri="{FF2B5EF4-FFF2-40B4-BE49-F238E27FC236}">
                <a16:creationId xmlns:a16="http://schemas.microsoft.com/office/drawing/2014/main" id="{A56E6201-291C-4926-A7DF-E7A79A691F81}"/>
              </a:ext>
            </a:extLst>
          </p:cNvPr>
          <p:cNvGrpSpPr/>
          <p:nvPr/>
        </p:nvGrpSpPr>
        <p:grpSpPr>
          <a:xfrm>
            <a:off x="743933" y="1690688"/>
            <a:ext cx="3620678" cy="1423447"/>
            <a:chOff x="1036948" y="2026763"/>
            <a:chExt cx="3635605" cy="1313138"/>
          </a:xfrm>
        </p:grpSpPr>
        <p:pic>
          <p:nvPicPr>
            <p:cNvPr id="5" name="图片 4">
              <a:extLst>
                <a:ext uri="{FF2B5EF4-FFF2-40B4-BE49-F238E27FC236}">
                  <a16:creationId xmlns:a16="http://schemas.microsoft.com/office/drawing/2014/main" id="{85293644-65FB-4A73-8460-82263A51ECC3}"/>
                </a:ext>
              </a:extLst>
            </p:cNvPr>
            <p:cNvPicPr>
              <a:picLocks noChangeAspect="1"/>
            </p:cNvPicPr>
            <p:nvPr/>
          </p:nvPicPr>
          <p:blipFill rotWithShape="1">
            <a:blip r:embed="rId2"/>
            <a:srcRect l="20181" t="67079" r="50000" b="14639"/>
            <a:stretch/>
          </p:blipFill>
          <p:spPr>
            <a:xfrm>
              <a:off x="1036948" y="2026763"/>
              <a:ext cx="3635605" cy="1253765"/>
            </a:xfrm>
            <a:prstGeom prst="rect">
              <a:avLst/>
            </a:prstGeom>
          </p:spPr>
        </p:pic>
        <p:sp>
          <p:nvSpPr>
            <p:cNvPr id="6" name="文本框 5">
              <a:extLst>
                <a:ext uri="{FF2B5EF4-FFF2-40B4-BE49-F238E27FC236}">
                  <a16:creationId xmlns:a16="http://schemas.microsoft.com/office/drawing/2014/main" id="{09774CB8-CC6B-410B-A91B-33B76E04663D}"/>
                </a:ext>
              </a:extLst>
            </p:cNvPr>
            <p:cNvSpPr txBox="1"/>
            <p:nvPr/>
          </p:nvSpPr>
          <p:spPr>
            <a:xfrm>
              <a:off x="1150070" y="2539682"/>
              <a:ext cx="509048" cy="800219"/>
            </a:xfrm>
            <a:prstGeom prst="rect">
              <a:avLst/>
            </a:prstGeom>
            <a:noFill/>
          </p:spPr>
          <p:txBody>
            <a:bodyPr wrap="square" rtlCol="0">
              <a:spAutoFit/>
            </a:bodyPr>
            <a:lstStyle/>
            <a:p>
              <a:r>
                <a:rPr lang="en-US" altLang="zh-CN" b="1" dirty="0">
                  <a:solidFill>
                    <a:schemeClr val="bg1"/>
                  </a:solidFill>
                </a:rPr>
                <a:t>OR</a:t>
              </a:r>
            </a:p>
            <a:p>
              <a:pPr algn="ctr"/>
              <a:r>
                <a:rPr lang="en-US" altLang="zh-CN" sz="2800" b="1" dirty="0">
                  <a:solidFill>
                    <a:schemeClr val="bg1"/>
                  </a:solidFill>
                </a:rPr>
                <a:t>=</a:t>
              </a:r>
              <a:endParaRPr lang="zh-CN" altLang="en-US" sz="2800" b="1" dirty="0">
                <a:solidFill>
                  <a:schemeClr val="bg1"/>
                </a:solidFill>
              </a:endParaRPr>
            </a:p>
          </p:txBody>
        </p:sp>
      </p:grpSp>
      <p:pic>
        <p:nvPicPr>
          <p:cNvPr id="8" name="图片 7">
            <a:extLst>
              <a:ext uri="{FF2B5EF4-FFF2-40B4-BE49-F238E27FC236}">
                <a16:creationId xmlns:a16="http://schemas.microsoft.com/office/drawing/2014/main" id="{9BD16D01-0849-4802-B1BC-AAD754F1FECE}"/>
              </a:ext>
            </a:extLst>
          </p:cNvPr>
          <p:cNvPicPr>
            <a:picLocks noChangeAspect="1"/>
          </p:cNvPicPr>
          <p:nvPr/>
        </p:nvPicPr>
        <p:blipFill rotWithShape="1">
          <a:blip r:embed="rId3"/>
          <a:srcRect l="11184" t="50000" r="68454" b="20825"/>
          <a:stretch/>
        </p:blipFill>
        <p:spPr>
          <a:xfrm>
            <a:off x="5935548" y="972897"/>
            <a:ext cx="3453548" cy="2783383"/>
          </a:xfrm>
          <a:prstGeom prst="rect">
            <a:avLst/>
          </a:prstGeom>
        </p:spPr>
      </p:pic>
      <p:grpSp>
        <p:nvGrpSpPr>
          <p:cNvPr id="11" name="组合 10">
            <a:extLst>
              <a:ext uri="{FF2B5EF4-FFF2-40B4-BE49-F238E27FC236}">
                <a16:creationId xmlns:a16="http://schemas.microsoft.com/office/drawing/2014/main" id="{EC843E16-9208-4DCB-B4EF-47C98AB15FEA}"/>
              </a:ext>
            </a:extLst>
          </p:cNvPr>
          <p:cNvGrpSpPr/>
          <p:nvPr/>
        </p:nvGrpSpPr>
        <p:grpSpPr>
          <a:xfrm>
            <a:off x="998651" y="3743866"/>
            <a:ext cx="5097349" cy="2801754"/>
            <a:chOff x="998651" y="3743866"/>
            <a:chExt cx="5097349" cy="2801754"/>
          </a:xfrm>
        </p:grpSpPr>
        <p:sp>
          <p:nvSpPr>
            <p:cNvPr id="9" name="矩形 8">
              <a:extLst>
                <a:ext uri="{FF2B5EF4-FFF2-40B4-BE49-F238E27FC236}">
                  <a16:creationId xmlns:a16="http://schemas.microsoft.com/office/drawing/2014/main" id="{A7FE7DFB-E4F1-489D-A0FB-06D8170F6602}"/>
                </a:ext>
              </a:extLst>
            </p:cNvPr>
            <p:cNvSpPr/>
            <p:nvPr/>
          </p:nvSpPr>
          <p:spPr>
            <a:xfrm>
              <a:off x="1308830" y="3743866"/>
              <a:ext cx="2852639" cy="584775"/>
            </a:xfrm>
            <a:prstGeom prst="rect">
              <a:avLst/>
            </a:prstGeom>
            <a:noFill/>
          </p:spPr>
          <p:txBody>
            <a:bodyPr wrap="none" lIns="91440" tIns="45720" rIns="91440" bIns="45720">
              <a:spAutoFit/>
            </a:bodyPr>
            <a:lstStyle/>
            <a:p>
              <a:pPr algn="ctr"/>
              <a:r>
                <a:rPr lang="en-US" altLang="zh-CN" sz="3200" dirty="0">
                  <a:ln w="0"/>
                  <a:effectLst>
                    <a:outerShdw blurRad="38100" dist="19050" dir="2700000" algn="tl" rotWithShape="0">
                      <a:schemeClr val="dk1">
                        <a:alpha val="40000"/>
                      </a:schemeClr>
                    </a:outerShdw>
                  </a:effectLst>
                </a:rPr>
                <a:t>Logical inclusive</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10" name="图片 9">
              <a:extLst>
                <a:ext uri="{FF2B5EF4-FFF2-40B4-BE49-F238E27FC236}">
                  <a16:creationId xmlns:a16="http://schemas.microsoft.com/office/drawing/2014/main" id="{6777CE16-E2DA-44A2-9AF6-E6631824188B}"/>
                </a:ext>
              </a:extLst>
            </p:cNvPr>
            <p:cNvPicPr>
              <a:picLocks noChangeAspect="1"/>
            </p:cNvPicPr>
            <p:nvPr/>
          </p:nvPicPr>
          <p:blipFill rotWithShape="1">
            <a:blip r:embed="rId4"/>
            <a:srcRect l="11183" t="33515" r="47008" b="34158"/>
            <a:stretch/>
          </p:blipFill>
          <p:spPr>
            <a:xfrm>
              <a:off x="998651" y="4328641"/>
              <a:ext cx="5097349" cy="2216979"/>
            </a:xfrm>
            <a:prstGeom prst="rect">
              <a:avLst/>
            </a:prstGeom>
          </p:spPr>
        </p:pic>
      </p:grpSp>
    </p:spTree>
    <p:extLst>
      <p:ext uri="{BB962C8B-B14F-4D97-AF65-F5344CB8AC3E}">
        <p14:creationId xmlns:p14="http://schemas.microsoft.com/office/powerpoint/2010/main" val="380564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45F67-E2E1-4A5B-9CBE-7B0E0BD04A24}"/>
              </a:ext>
            </a:extLst>
          </p:cNvPr>
          <p:cNvSpPr>
            <a:spLocks noGrp="1"/>
          </p:cNvSpPr>
          <p:nvPr>
            <p:ph type="title"/>
          </p:nvPr>
        </p:nvSpPr>
        <p:spPr/>
        <p:txBody>
          <a:bodyPr/>
          <a:lstStyle/>
          <a:p>
            <a:r>
              <a:rPr lang="en-US" altLang="zh-CN" dirty="0"/>
              <a:t>Practice </a:t>
            </a:r>
            <a:endParaRPr lang="zh-CN" altLang="en-US" dirty="0"/>
          </a:p>
        </p:txBody>
      </p:sp>
      <p:pic>
        <p:nvPicPr>
          <p:cNvPr id="4" name="图片 3">
            <a:extLst>
              <a:ext uri="{FF2B5EF4-FFF2-40B4-BE49-F238E27FC236}">
                <a16:creationId xmlns:a16="http://schemas.microsoft.com/office/drawing/2014/main" id="{8871B9F3-AFCB-4CD0-987B-38E9B48B02F5}"/>
              </a:ext>
            </a:extLst>
          </p:cNvPr>
          <p:cNvPicPr>
            <a:picLocks noChangeAspect="1"/>
          </p:cNvPicPr>
          <p:nvPr/>
        </p:nvPicPr>
        <p:blipFill rotWithShape="1">
          <a:blip r:embed="rId2"/>
          <a:srcRect l="11598" t="55258" r="57938" b="19313"/>
          <a:stretch/>
        </p:blipFill>
        <p:spPr>
          <a:xfrm>
            <a:off x="1102935" y="1970201"/>
            <a:ext cx="4858522" cy="2281287"/>
          </a:xfrm>
          <a:prstGeom prst="rect">
            <a:avLst/>
          </a:prstGeom>
        </p:spPr>
      </p:pic>
    </p:spTree>
    <p:extLst>
      <p:ext uri="{BB962C8B-B14F-4D97-AF65-F5344CB8AC3E}">
        <p14:creationId xmlns:p14="http://schemas.microsoft.com/office/powerpoint/2010/main" val="1687047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98C6E-2CEF-42E5-8979-0EC4D3094594}"/>
              </a:ext>
            </a:extLst>
          </p:cNvPr>
          <p:cNvSpPr>
            <a:spLocks noGrp="1"/>
          </p:cNvSpPr>
          <p:nvPr>
            <p:ph type="title"/>
          </p:nvPr>
        </p:nvSpPr>
        <p:spPr/>
        <p:txBody>
          <a:bodyPr/>
          <a:lstStyle/>
          <a:p>
            <a:r>
              <a:rPr lang="en-US" altLang="zh-CN" dirty="0"/>
              <a:t>Application</a:t>
            </a:r>
            <a:endParaRPr lang="zh-CN" altLang="en-US" dirty="0"/>
          </a:p>
        </p:txBody>
      </p:sp>
      <p:pic>
        <p:nvPicPr>
          <p:cNvPr id="5" name="图片 4">
            <a:extLst>
              <a:ext uri="{FF2B5EF4-FFF2-40B4-BE49-F238E27FC236}">
                <a16:creationId xmlns:a16="http://schemas.microsoft.com/office/drawing/2014/main" id="{9DE42DB2-7812-4324-BCA8-A02A6A709998}"/>
              </a:ext>
            </a:extLst>
          </p:cNvPr>
          <p:cNvPicPr>
            <a:picLocks noChangeAspect="1"/>
          </p:cNvPicPr>
          <p:nvPr/>
        </p:nvPicPr>
        <p:blipFill rotWithShape="1">
          <a:blip r:embed="rId2"/>
          <a:srcRect l="31701" t="29416" r="31649" b="41718"/>
          <a:stretch/>
        </p:blipFill>
        <p:spPr>
          <a:xfrm>
            <a:off x="1084082" y="1857081"/>
            <a:ext cx="5127910" cy="2271859"/>
          </a:xfrm>
          <a:prstGeom prst="rect">
            <a:avLst/>
          </a:prstGeom>
        </p:spPr>
      </p:pic>
    </p:spTree>
    <p:extLst>
      <p:ext uri="{BB962C8B-B14F-4D97-AF65-F5344CB8AC3E}">
        <p14:creationId xmlns:p14="http://schemas.microsoft.com/office/powerpoint/2010/main" val="4062833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994A83-8B68-43FA-9DE8-50E63BBEFE47}"/>
              </a:ext>
            </a:extLst>
          </p:cNvPr>
          <p:cNvSpPr>
            <a:spLocks noGrp="1"/>
          </p:cNvSpPr>
          <p:nvPr>
            <p:ph type="title"/>
          </p:nvPr>
        </p:nvSpPr>
        <p:spPr/>
        <p:txBody>
          <a:bodyPr/>
          <a:lstStyle/>
          <a:p>
            <a:r>
              <a:rPr lang="en-US" altLang="zh-CN" dirty="0"/>
              <a:t>XOR(^)</a:t>
            </a:r>
            <a:endParaRPr lang="zh-CN" altLang="en-US" dirty="0"/>
          </a:p>
        </p:txBody>
      </p:sp>
      <p:pic>
        <p:nvPicPr>
          <p:cNvPr id="5" name="图片 4">
            <a:extLst>
              <a:ext uri="{FF2B5EF4-FFF2-40B4-BE49-F238E27FC236}">
                <a16:creationId xmlns:a16="http://schemas.microsoft.com/office/drawing/2014/main" id="{51DA5186-9C74-4146-8C29-5B5BABBB8FFF}"/>
              </a:ext>
            </a:extLst>
          </p:cNvPr>
          <p:cNvPicPr>
            <a:picLocks noChangeAspect="1"/>
          </p:cNvPicPr>
          <p:nvPr/>
        </p:nvPicPr>
        <p:blipFill rotWithShape="1">
          <a:blip r:embed="rId2"/>
          <a:srcRect l="16005" t="38081" r="69536" b="51478"/>
          <a:stretch/>
        </p:blipFill>
        <p:spPr>
          <a:xfrm>
            <a:off x="838200" y="1690688"/>
            <a:ext cx="5824946" cy="2366128"/>
          </a:xfrm>
          <a:prstGeom prst="rect">
            <a:avLst/>
          </a:prstGeom>
        </p:spPr>
      </p:pic>
      <p:grpSp>
        <p:nvGrpSpPr>
          <p:cNvPr id="8" name="组合 7">
            <a:extLst>
              <a:ext uri="{FF2B5EF4-FFF2-40B4-BE49-F238E27FC236}">
                <a16:creationId xmlns:a16="http://schemas.microsoft.com/office/drawing/2014/main" id="{A6987258-F3DF-4EB6-BDD2-F54BFF36183E}"/>
              </a:ext>
            </a:extLst>
          </p:cNvPr>
          <p:cNvGrpSpPr/>
          <p:nvPr/>
        </p:nvGrpSpPr>
        <p:grpSpPr>
          <a:xfrm>
            <a:off x="757286" y="4440195"/>
            <a:ext cx="6597192" cy="2149311"/>
            <a:chOff x="757286" y="4440195"/>
            <a:chExt cx="6597192" cy="2149311"/>
          </a:xfrm>
        </p:grpSpPr>
        <p:sp>
          <p:nvSpPr>
            <p:cNvPr id="6" name="矩形 5">
              <a:extLst>
                <a:ext uri="{FF2B5EF4-FFF2-40B4-BE49-F238E27FC236}">
                  <a16:creationId xmlns:a16="http://schemas.microsoft.com/office/drawing/2014/main" id="{8D49784B-2E69-4F30-AFF9-E1AF7D291594}"/>
                </a:ext>
              </a:extLst>
            </p:cNvPr>
            <p:cNvSpPr/>
            <p:nvPr/>
          </p:nvSpPr>
          <p:spPr>
            <a:xfrm>
              <a:off x="757286" y="4440195"/>
              <a:ext cx="3852421" cy="1200329"/>
            </a:xfrm>
            <a:prstGeom prst="rect">
              <a:avLst/>
            </a:prstGeom>
          </p:spPr>
          <p:txBody>
            <a:bodyPr wrap="square">
              <a:spAutoFit/>
            </a:bodyPr>
            <a:lstStyle/>
            <a:p>
              <a:r>
                <a:rPr lang="en-US" altLang="zh-CN" dirty="0">
                  <a:latin typeface="Arial" panose="020B0604020202020204" pitchFamily="34" charset="0"/>
                </a:rPr>
                <a:t>The result in each position is 1 if only the first bit is 1 </a:t>
              </a:r>
              <a:r>
                <a:rPr lang="en-US" altLang="zh-CN" i="1" dirty="0">
                  <a:latin typeface="Arial" panose="020B0604020202020204" pitchFamily="34" charset="0"/>
                </a:rPr>
                <a:t>or</a:t>
              </a:r>
              <a:r>
                <a:rPr lang="en-US" altLang="zh-CN" dirty="0">
                  <a:latin typeface="Arial" panose="020B0604020202020204" pitchFamily="34" charset="0"/>
                </a:rPr>
                <a:t> only the second bit is 1, but will be 0 if both are 0 or both are 1.</a:t>
              </a:r>
              <a:endParaRPr lang="zh-CN" altLang="en-US" dirty="0"/>
            </a:p>
          </p:txBody>
        </p:sp>
        <p:pic>
          <p:nvPicPr>
            <p:cNvPr id="7" name="图片 6">
              <a:extLst>
                <a:ext uri="{FF2B5EF4-FFF2-40B4-BE49-F238E27FC236}">
                  <a16:creationId xmlns:a16="http://schemas.microsoft.com/office/drawing/2014/main" id="{CC4A9461-4D80-4953-BE21-8D1CB747D538}"/>
                </a:ext>
              </a:extLst>
            </p:cNvPr>
            <p:cNvPicPr>
              <a:picLocks noChangeAspect="1"/>
            </p:cNvPicPr>
            <p:nvPr/>
          </p:nvPicPr>
          <p:blipFill rotWithShape="1">
            <a:blip r:embed="rId3"/>
            <a:srcRect l="10980" t="29416" r="68376" b="39243"/>
            <a:stretch/>
          </p:blipFill>
          <p:spPr>
            <a:xfrm>
              <a:off x="4837521" y="4440195"/>
              <a:ext cx="2516957" cy="2149311"/>
            </a:xfrm>
            <a:prstGeom prst="rect">
              <a:avLst/>
            </a:prstGeom>
          </p:spPr>
        </p:pic>
      </p:grpSp>
      <p:pic>
        <p:nvPicPr>
          <p:cNvPr id="9" name="图片 8">
            <a:extLst>
              <a:ext uri="{FF2B5EF4-FFF2-40B4-BE49-F238E27FC236}">
                <a16:creationId xmlns:a16="http://schemas.microsoft.com/office/drawing/2014/main" id="{17982DEB-BC16-4516-8D03-02756DDC1FB5}"/>
              </a:ext>
            </a:extLst>
          </p:cNvPr>
          <p:cNvPicPr>
            <a:picLocks noChangeAspect="1"/>
          </p:cNvPicPr>
          <p:nvPr/>
        </p:nvPicPr>
        <p:blipFill rotWithShape="1">
          <a:blip r:embed="rId4"/>
          <a:srcRect l="10980" t="50000" r="66984" b="20550"/>
          <a:stretch/>
        </p:blipFill>
        <p:spPr>
          <a:xfrm>
            <a:off x="8173038" y="3922104"/>
            <a:ext cx="2975052" cy="2236509"/>
          </a:xfrm>
          <a:prstGeom prst="rect">
            <a:avLst/>
          </a:prstGeom>
        </p:spPr>
      </p:pic>
    </p:spTree>
    <p:extLst>
      <p:ext uri="{BB962C8B-B14F-4D97-AF65-F5344CB8AC3E}">
        <p14:creationId xmlns:p14="http://schemas.microsoft.com/office/powerpoint/2010/main" val="11463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0B0F5-47AD-42D6-9907-FA3B53D94CCE}"/>
              </a:ext>
            </a:extLst>
          </p:cNvPr>
          <p:cNvSpPr>
            <a:spLocks noGrp="1"/>
          </p:cNvSpPr>
          <p:nvPr>
            <p:ph type="title"/>
          </p:nvPr>
        </p:nvSpPr>
        <p:spPr/>
        <p:txBody>
          <a:bodyPr/>
          <a:lstStyle/>
          <a:p>
            <a:r>
              <a:rPr lang="en-US" altLang="zh-CN" dirty="0"/>
              <a:t>Practice </a:t>
            </a:r>
            <a:endParaRPr lang="zh-CN" altLang="en-US" dirty="0"/>
          </a:p>
        </p:txBody>
      </p:sp>
      <p:pic>
        <p:nvPicPr>
          <p:cNvPr id="5" name="图片 4">
            <a:extLst>
              <a:ext uri="{FF2B5EF4-FFF2-40B4-BE49-F238E27FC236}">
                <a16:creationId xmlns:a16="http://schemas.microsoft.com/office/drawing/2014/main" id="{ACF58C84-3083-4275-AE17-676A5711EC7C}"/>
              </a:ext>
            </a:extLst>
          </p:cNvPr>
          <p:cNvPicPr>
            <a:picLocks noChangeAspect="1"/>
          </p:cNvPicPr>
          <p:nvPr/>
        </p:nvPicPr>
        <p:blipFill rotWithShape="1">
          <a:blip r:embed="rId2"/>
          <a:srcRect l="11830" t="41100" r="69458" b="39571"/>
          <a:stretch/>
        </p:blipFill>
        <p:spPr>
          <a:xfrm>
            <a:off x="1140642" y="1809479"/>
            <a:ext cx="3550775" cy="2063210"/>
          </a:xfrm>
          <a:prstGeom prst="rect">
            <a:avLst/>
          </a:prstGeom>
        </p:spPr>
      </p:pic>
    </p:spTree>
    <p:extLst>
      <p:ext uri="{BB962C8B-B14F-4D97-AF65-F5344CB8AC3E}">
        <p14:creationId xmlns:p14="http://schemas.microsoft.com/office/powerpoint/2010/main" val="298208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EA3417-3062-488E-98E4-39901C912064}"/>
              </a:ext>
            </a:extLst>
          </p:cNvPr>
          <p:cNvSpPr>
            <a:spLocks noGrp="1"/>
          </p:cNvSpPr>
          <p:nvPr>
            <p:ph type="title"/>
          </p:nvPr>
        </p:nvSpPr>
        <p:spPr/>
        <p:txBody>
          <a:bodyPr/>
          <a:lstStyle/>
          <a:p>
            <a:r>
              <a:rPr lang="en-US" altLang="zh-CN" dirty="0"/>
              <a:t>Theorem</a:t>
            </a:r>
            <a:endParaRPr lang="zh-CN" altLang="en-US" dirty="0"/>
          </a:p>
        </p:txBody>
      </p:sp>
      <p:sp>
        <p:nvSpPr>
          <p:cNvPr id="3" name="内容占位符 2">
            <a:extLst>
              <a:ext uri="{FF2B5EF4-FFF2-40B4-BE49-F238E27FC236}">
                <a16:creationId xmlns:a16="http://schemas.microsoft.com/office/drawing/2014/main" id="{316F0394-D331-461D-9B77-17F59272B1C0}"/>
              </a:ext>
            </a:extLst>
          </p:cNvPr>
          <p:cNvSpPr>
            <a:spLocks noGrp="1"/>
          </p:cNvSpPr>
          <p:nvPr>
            <p:ph idx="1"/>
          </p:nvPr>
        </p:nvSpPr>
        <p:spPr>
          <a:xfrm>
            <a:off x="536542" y="1690688"/>
            <a:ext cx="4101445" cy="2963191"/>
          </a:xfrm>
        </p:spPr>
        <p:txBody>
          <a:bodyPr>
            <a:normAutofit/>
          </a:bodyPr>
          <a:lstStyle/>
          <a:p>
            <a:r>
              <a:rPr lang="en-US" altLang="zh-CN" dirty="0"/>
              <a:t> </a:t>
            </a:r>
            <a:r>
              <a:rPr lang="en-US" altLang="zh-CN" sz="4700" dirty="0"/>
              <a:t>a ^ b = b ^ a</a:t>
            </a:r>
          </a:p>
          <a:p>
            <a:r>
              <a:rPr lang="en-US" altLang="zh-CN" sz="4700" dirty="0"/>
              <a:t> a ^ b ^ b = a</a:t>
            </a:r>
          </a:p>
          <a:p>
            <a:r>
              <a:rPr lang="en-US" altLang="zh-CN" sz="4700" dirty="0"/>
              <a:t> a ^ b ^ a = b</a:t>
            </a:r>
            <a:endParaRPr lang="zh-CN" altLang="en-US" sz="4700" dirty="0"/>
          </a:p>
        </p:txBody>
      </p:sp>
      <p:pic>
        <p:nvPicPr>
          <p:cNvPr id="5" name="图片 4">
            <a:extLst>
              <a:ext uri="{FF2B5EF4-FFF2-40B4-BE49-F238E27FC236}">
                <a16:creationId xmlns:a16="http://schemas.microsoft.com/office/drawing/2014/main" id="{274AD8D6-5871-4E79-BD87-1DE45F137AEB}"/>
              </a:ext>
            </a:extLst>
          </p:cNvPr>
          <p:cNvPicPr>
            <a:picLocks noChangeAspect="1"/>
          </p:cNvPicPr>
          <p:nvPr/>
        </p:nvPicPr>
        <p:blipFill rotWithShape="1">
          <a:blip r:embed="rId2"/>
          <a:srcRect l="11289" t="42887" r="27397" b="39656"/>
          <a:stretch/>
        </p:blipFill>
        <p:spPr>
          <a:xfrm>
            <a:off x="4421171" y="1376476"/>
            <a:ext cx="7475457" cy="1197205"/>
          </a:xfrm>
          <a:prstGeom prst="rect">
            <a:avLst/>
          </a:prstGeom>
        </p:spPr>
      </p:pic>
      <p:pic>
        <p:nvPicPr>
          <p:cNvPr id="6" name="图片 5">
            <a:extLst>
              <a:ext uri="{FF2B5EF4-FFF2-40B4-BE49-F238E27FC236}">
                <a16:creationId xmlns:a16="http://schemas.microsoft.com/office/drawing/2014/main" id="{35A58733-5532-469A-9793-3FD235BDAD7A}"/>
              </a:ext>
            </a:extLst>
          </p:cNvPr>
          <p:cNvPicPr>
            <a:picLocks noChangeAspect="1"/>
          </p:cNvPicPr>
          <p:nvPr/>
        </p:nvPicPr>
        <p:blipFill rotWithShape="1">
          <a:blip r:embed="rId3"/>
          <a:srcRect l="-1" t="58144" r="38686" b="24653"/>
          <a:stretch/>
        </p:blipFill>
        <p:spPr>
          <a:xfrm>
            <a:off x="4421171" y="3016251"/>
            <a:ext cx="7475457" cy="1179774"/>
          </a:xfrm>
          <a:prstGeom prst="rect">
            <a:avLst/>
          </a:prstGeom>
        </p:spPr>
      </p:pic>
      <p:pic>
        <p:nvPicPr>
          <p:cNvPr id="7" name="图片 6">
            <a:extLst>
              <a:ext uri="{FF2B5EF4-FFF2-40B4-BE49-F238E27FC236}">
                <a16:creationId xmlns:a16="http://schemas.microsoft.com/office/drawing/2014/main" id="{72B26D49-08D8-4464-B79C-87F5D47E30E8}"/>
              </a:ext>
            </a:extLst>
          </p:cNvPr>
          <p:cNvPicPr>
            <a:picLocks noChangeAspect="1"/>
          </p:cNvPicPr>
          <p:nvPr/>
        </p:nvPicPr>
        <p:blipFill rotWithShape="1">
          <a:blip r:embed="rId4"/>
          <a:srcRect t="43981" r="38686" b="38562"/>
          <a:stretch/>
        </p:blipFill>
        <p:spPr>
          <a:xfrm>
            <a:off x="4421171" y="3016251"/>
            <a:ext cx="7475457" cy="1197206"/>
          </a:xfrm>
          <a:prstGeom prst="rect">
            <a:avLst/>
          </a:prstGeom>
        </p:spPr>
      </p:pic>
      <p:pic>
        <p:nvPicPr>
          <p:cNvPr id="8" name="图片 7">
            <a:extLst>
              <a:ext uri="{FF2B5EF4-FFF2-40B4-BE49-F238E27FC236}">
                <a16:creationId xmlns:a16="http://schemas.microsoft.com/office/drawing/2014/main" id="{8B7DDFC6-1E1D-4A94-8493-F552B3997697}"/>
              </a:ext>
            </a:extLst>
          </p:cNvPr>
          <p:cNvPicPr>
            <a:picLocks noChangeAspect="1"/>
          </p:cNvPicPr>
          <p:nvPr/>
        </p:nvPicPr>
        <p:blipFill rotWithShape="1">
          <a:blip r:embed="rId5"/>
          <a:srcRect t="46048" r="38686" b="36495"/>
          <a:stretch/>
        </p:blipFill>
        <p:spPr>
          <a:xfrm>
            <a:off x="4421171" y="4638595"/>
            <a:ext cx="7475457" cy="1197205"/>
          </a:xfrm>
          <a:prstGeom prst="rect">
            <a:avLst/>
          </a:prstGeom>
        </p:spPr>
      </p:pic>
    </p:spTree>
    <p:extLst>
      <p:ext uri="{BB962C8B-B14F-4D97-AF65-F5344CB8AC3E}">
        <p14:creationId xmlns:p14="http://schemas.microsoft.com/office/powerpoint/2010/main" val="115906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D8A29-F25E-4387-AF7D-9FE7DDAFB65F}"/>
              </a:ext>
            </a:extLst>
          </p:cNvPr>
          <p:cNvSpPr>
            <a:spLocks noGrp="1"/>
          </p:cNvSpPr>
          <p:nvPr>
            <p:ph type="title"/>
          </p:nvPr>
        </p:nvSpPr>
        <p:spPr/>
        <p:txBody>
          <a:bodyPr/>
          <a:lstStyle/>
          <a:p>
            <a:r>
              <a:rPr lang="en-US" altLang="zh-CN" dirty="0"/>
              <a:t>Application</a:t>
            </a:r>
            <a:endParaRPr lang="zh-CN" altLang="en-US" dirty="0"/>
          </a:p>
        </p:txBody>
      </p:sp>
      <p:pic>
        <p:nvPicPr>
          <p:cNvPr id="5" name="图片 4">
            <a:extLst>
              <a:ext uri="{FF2B5EF4-FFF2-40B4-BE49-F238E27FC236}">
                <a16:creationId xmlns:a16="http://schemas.microsoft.com/office/drawing/2014/main" id="{CFE82DC3-EB92-4E6D-9856-2473B726AFAE}"/>
              </a:ext>
            </a:extLst>
          </p:cNvPr>
          <p:cNvPicPr>
            <a:picLocks noChangeAspect="1"/>
          </p:cNvPicPr>
          <p:nvPr/>
        </p:nvPicPr>
        <p:blipFill rotWithShape="1">
          <a:blip r:embed="rId2"/>
          <a:srcRect l="14531" t="24652" r="13047" b="34306"/>
          <a:stretch/>
        </p:blipFill>
        <p:spPr>
          <a:xfrm>
            <a:off x="838200" y="1690688"/>
            <a:ext cx="5800725" cy="1849098"/>
          </a:xfrm>
          <a:prstGeom prst="rect">
            <a:avLst/>
          </a:prstGeom>
        </p:spPr>
      </p:pic>
      <p:pic>
        <p:nvPicPr>
          <p:cNvPr id="6" name="图片 5">
            <a:extLst>
              <a:ext uri="{FF2B5EF4-FFF2-40B4-BE49-F238E27FC236}">
                <a16:creationId xmlns:a16="http://schemas.microsoft.com/office/drawing/2014/main" id="{D886A8E8-E563-4C5B-B4C1-E71CB139DC0A}"/>
              </a:ext>
            </a:extLst>
          </p:cNvPr>
          <p:cNvPicPr>
            <a:picLocks noChangeAspect="1"/>
          </p:cNvPicPr>
          <p:nvPr/>
        </p:nvPicPr>
        <p:blipFill rotWithShape="1">
          <a:blip r:embed="rId3"/>
          <a:srcRect l="33516" t="27083" r="49219" b="58334"/>
          <a:stretch/>
        </p:blipFill>
        <p:spPr>
          <a:xfrm>
            <a:off x="981075" y="3865222"/>
            <a:ext cx="4174008" cy="1983127"/>
          </a:xfrm>
          <a:prstGeom prst="rect">
            <a:avLst/>
          </a:prstGeom>
        </p:spPr>
      </p:pic>
      <p:pic>
        <p:nvPicPr>
          <p:cNvPr id="7" name="图片 6">
            <a:extLst>
              <a:ext uri="{FF2B5EF4-FFF2-40B4-BE49-F238E27FC236}">
                <a16:creationId xmlns:a16="http://schemas.microsoft.com/office/drawing/2014/main" id="{D3A3E577-4168-4CCA-913F-F5E0B6D5C6E0}"/>
              </a:ext>
            </a:extLst>
          </p:cNvPr>
          <p:cNvPicPr>
            <a:picLocks noChangeAspect="1"/>
          </p:cNvPicPr>
          <p:nvPr/>
        </p:nvPicPr>
        <p:blipFill rotWithShape="1">
          <a:blip r:embed="rId4"/>
          <a:srcRect l="33281" t="27083" r="51407" b="58750"/>
          <a:stretch/>
        </p:blipFill>
        <p:spPr>
          <a:xfrm>
            <a:off x="7119550" y="1027906"/>
            <a:ext cx="4101381" cy="2134394"/>
          </a:xfrm>
          <a:prstGeom prst="rect">
            <a:avLst/>
          </a:prstGeom>
        </p:spPr>
      </p:pic>
      <p:pic>
        <p:nvPicPr>
          <p:cNvPr id="8" name="图片 7">
            <a:extLst>
              <a:ext uri="{FF2B5EF4-FFF2-40B4-BE49-F238E27FC236}">
                <a16:creationId xmlns:a16="http://schemas.microsoft.com/office/drawing/2014/main" id="{88460732-A207-4C59-A62A-9C38B3946310}"/>
              </a:ext>
            </a:extLst>
          </p:cNvPr>
          <p:cNvPicPr>
            <a:picLocks noChangeAspect="1"/>
          </p:cNvPicPr>
          <p:nvPr/>
        </p:nvPicPr>
        <p:blipFill rotWithShape="1">
          <a:blip r:embed="rId5"/>
          <a:srcRect l="33281" t="27222" r="52266" b="58889"/>
          <a:stretch/>
        </p:blipFill>
        <p:spPr>
          <a:xfrm>
            <a:off x="7119550" y="3695701"/>
            <a:ext cx="4105749" cy="2219324"/>
          </a:xfrm>
          <a:prstGeom prst="rect">
            <a:avLst/>
          </a:prstGeom>
        </p:spPr>
      </p:pic>
    </p:spTree>
    <p:extLst>
      <p:ext uri="{BB962C8B-B14F-4D97-AF65-F5344CB8AC3E}">
        <p14:creationId xmlns:p14="http://schemas.microsoft.com/office/powerpoint/2010/main" val="167008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E652E-1A1E-4A82-AC15-F46F9BC00BBE}"/>
              </a:ext>
            </a:extLst>
          </p:cNvPr>
          <p:cNvSpPr>
            <a:spLocks noGrp="1"/>
          </p:cNvSpPr>
          <p:nvPr>
            <p:ph type="title"/>
          </p:nvPr>
        </p:nvSpPr>
        <p:spPr/>
        <p:txBody>
          <a:bodyPr/>
          <a:lstStyle/>
          <a:p>
            <a:r>
              <a:rPr lang="en-US" altLang="zh-CN" dirty="0"/>
              <a:t>Application </a:t>
            </a:r>
            <a:endParaRPr lang="zh-CN" altLang="en-US" dirty="0"/>
          </a:p>
        </p:txBody>
      </p:sp>
      <p:sp>
        <p:nvSpPr>
          <p:cNvPr id="3" name="内容占位符 2">
            <a:extLst>
              <a:ext uri="{FF2B5EF4-FFF2-40B4-BE49-F238E27FC236}">
                <a16:creationId xmlns:a16="http://schemas.microsoft.com/office/drawing/2014/main" id="{A8555FCD-E697-43A7-8801-FAC712E6C353}"/>
              </a:ext>
            </a:extLst>
          </p:cNvPr>
          <p:cNvSpPr>
            <a:spLocks noGrp="1"/>
          </p:cNvSpPr>
          <p:nvPr>
            <p:ph idx="1"/>
          </p:nvPr>
        </p:nvSpPr>
        <p:spPr>
          <a:xfrm>
            <a:off x="634738" y="1599380"/>
            <a:ext cx="10719062" cy="4763711"/>
          </a:xfrm>
        </p:spPr>
        <p:txBody>
          <a:bodyPr>
            <a:normAutofit fontScale="85000" lnSpcReduction="10000"/>
          </a:bodyPr>
          <a:lstStyle/>
          <a:p>
            <a:r>
              <a:rPr lang="en-US" altLang="zh-CN" dirty="0"/>
              <a:t>(The Gospel of John, chapter 1) 1 In the beginning the Word already existed. He was with God, and he was God. 2 He was in the beginning with God. 3 He created everything there is. Nothing exists that he didn't make. 4 Life itself was in him, and this life gives light to everyone. 5 The light shines through the darkness, and the darkness can never extinguish it. 6 God sent John the Baptist 7 to tell everyone about the light so that everyone might believe because of his testimony. 8 John himself was not the light; he was only a witness to the light. 9 The one who is the true light, who gives light to everyone, was going to come into the world. 10 But although the world was made through him, the world didn't recognize him when he came. 11 Even in his own land and among his own people, he was not accepted. 12 But to all who believed him and accepted him, he gave the right to become children of God. 13 They are reborn! This is not a physical birth resulting from human passion or plan, this rebirth comes from God.14 So the Word became human and lived here on earth among us. He was full of unfailing love and faithfulness. And we have seen his glory, the glory of the only Son of the Father.</a:t>
            </a:r>
          </a:p>
          <a:p>
            <a:endParaRPr lang="zh-CN" altLang="en-US" dirty="0"/>
          </a:p>
        </p:txBody>
      </p:sp>
      <p:pic>
        <p:nvPicPr>
          <p:cNvPr id="5" name="图片 4">
            <a:extLst>
              <a:ext uri="{FF2B5EF4-FFF2-40B4-BE49-F238E27FC236}">
                <a16:creationId xmlns:a16="http://schemas.microsoft.com/office/drawing/2014/main" id="{1AC27717-BDC7-44C9-88B1-FF2A8943F0DA}"/>
              </a:ext>
            </a:extLst>
          </p:cNvPr>
          <p:cNvPicPr>
            <a:picLocks noChangeAspect="1"/>
          </p:cNvPicPr>
          <p:nvPr/>
        </p:nvPicPr>
        <p:blipFill rotWithShape="1">
          <a:blip r:embed="rId2"/>
          <a:srcRect l="7423" t="14020" r="69768" b="12302"/>
          <a:stretch/>
        </p:blipFill>
        <p:spPr>
          <a:xfrm>
            <a:off x="6193411" y="137832"/>
            <a:ext cx="3591612" cy="6525775"/>
          </a:xfrm>
          <a:prstGeom prst="rect">
            <a:avLst/>
          </a:prstGeom>
        </p:spPr>
      </p:pic>
    </p:spTree>
    <p:extLst>
      <p:ext uri="{BB962C8B-B14F-4D97-AF65-F5344CB8AC3E}">
        <p14:creationId xmlns:p14="http://schemas.microsoft.com/office/powerpoint/2010/main" val="361145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89B78A-6EF0-4DD6-B58D-3A324FBBA418}"/>
              </a:ext>
            </a:extLst>
          </p:cNvPr>
          <p:cNvSpPr>
            <a:spLocks noGrp="1"/>
          </p:cNvSpPr>
          <p:nvPr>
            <p:ph type="title"/>
          </p:nvPr>
        </p:nvSpPr>
        <p:spPr/>
        <p:txBody>
          <a:bodyPr/>
          <a:lstStyle/>
          <a:p>
            <a:r>
              <a:rPr lang="zh-CN" altLang="en-US" dirty="0"/>
              <a:t>二进制转换十进制</a:t>
            </a:r>
          </a:p>
        </p:txBody>
      </p:sp>
      <p:pic>
        <p:nvPicPr>
          <p:cNvPr id="1026" name="Picture 2" descr="https://gss1.bdstatic.com/9vo3dSag_xI4khGkpoWK1HF6hhy/baike/s%3D347/sign=33ef79cbc995d143de76e22744f18296/4bed2e738bd4b31cf649017386d6277f9f2ff885.jpg">
            <a:extLst>
              <a:ext uri="{FF2B5EF4-FFF2-40B4-BE49-F238E27FC236}">
                <a16:creationId xmlns:a16="http://schemas.microsoft.com/office/drawing/2014/main" id="{4CC40C84-FF88-4F81-975E-3CFC743DD13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50754" y="1825748"/>
            <a:ext cx="9506028" cy="5752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矩形 3">
            <a:extLst>
              <a:ext uri="{FF2B5EF4-FFF2-40B4-BE49-F238E27FC236}">
                <a16:creationId xmlns:a16="http://schemas.microsoft.com/office/drawing/2014/main" id="{F24A33B1-D058-4350-BC5A-A325270B298D}"/>
              </a:ext>
            </a:extLst>
          </p:cNvPr>
          <p:cNvSpPr/>
          <p:nvPr/>
        </p:nvSpPr>
        <p:spPr>
          <a:xfrm>
            <a:off x="1050754" y="3042749"/>
            <a:ext cx="1415772" cy="584775"/>
          </a:xfrm>
          <a:prstGeom prst="rect">
            <a:avLst/>
          </a:prstGeom>
          <a:noFill/>
        </p:spPr>
        <p:txBody>
          <a:bodyPr wrap="none" lIns="91440" tIns="45720" rIns="91440" bIns="45720">
            <a:spAutoFit/>
          </a:bodyPr>
          <a:lstStyle/>
          <a:p>
            <a:pPr algn="ctr"/>
            <a:r>
              <a:rPr lang="zh-CN" altLang="en-US" sz="3200" b="0" cap="none" spc="0" dirty="0">
                <a:ln w="0"/>
                <a:solidFill>
                  <a:schemeClr val="tx1"/>
                </a:solidFill>
                <a:effectLst>
                  <a:outerShdw blurRad="38100" dist="19050" dir="2700000" algn="tl" rotWithShape="0">
                    <a:schemeClr val="dk1">
                      <a:alpha val="40000"/>
                    </a:schemeClr>
                  </a:outerShdw>
                </a:effectLst>
              </a:rPr>
              <a:t>特殊地</a:t>
            </a:r>
          </a:p>
        </p:txBody>
      </p:sp>
      <p:pic>
        <p:nvPicPr>
          <p:cNvPr id="5" name="图片 4">
            <a:extLst>
              <a:ext uri="{FF2B5EF4-FFF2-40B4-BE49-F238E27FC236}">
                <a16:creationId xmlns:a16="http://schemas.microsoft.com/office/drawing/2014/main" id="{E819D86D-A600-4538-8958-B363684DDFE0}"/>
              </a:ext>
            </a:extLst>
          </p:cNvPr>
          <p:cNvPicPr>
            <a:picLocks noChangeAspect="1"/>
          </p:cNvPicPr>
          <p:nvPr/>
        </p:nvPicPr>
        <p:blipFill rotWithShape="1">
          <a:blip r:embed="rId4"/>
          <a:srcRect l="22031" t="24652" r="34046" b="60825"/>
          <a:stretch/>
        </p:blipFill>
        <p:spPr>
          <a:xfrm>
            <a:off x="1867948" y="3875328"/>
            <a:ext cx="4235933" cy="787807"/>
          </a:xfrm>
          <a:prstGeom prst="rect">
            <a:avLst/>
          </a:prstGeom>
        </p:spPr>
      </p:pic>
      <p:pic>
        <p:nvPicPr>
          <p:cNvPr id="6" name="图片 5">
            <a:extLst>
              <a:ext uri="{FF2B5EF4-FFF2-40B4-BE49-F238E27FC236}">
                <a16:creationId xmlns:a16="http://schemas.microsoft.com/office/drawing/2014/main" id="{860FECCD-8C0E-4D67-A380-67DB92865E04}"/>
              </a:ext>
            </a:extLst>
          </p:cNvPr>
          <p:cNvPicPr>
            <a:picLocks noChangeAspect="1"/>
          </p:cNvPicPr>
          <p:nvPr/>
        </p:nvPicPr>
        <p:blipFill rotWithShape="1">
          <a:blip r:embed="rId5"/>
          <a:srcRect l="22810" t="24652" r="28325" b="60963"/>
          <a:stretch/>
        </p:blipFill>
        <p:spPr>
          <a:xfrm>
            <a:off x="1867947" y="5184358"/>
            <a:ext cx="4757665" cy="787807"/>
          </a:xfrm>
          <a:prstGeom prst="rect">
            <a:avLst/>
          </a:prstGeom>
        </p:spPr>
      </p:pic>
    </p:spTree>
    <p:extLst>
      <p:ext uri="{BB962C8B-B14F-4D97-AF65-F5344CB8AC3E}">
        <p14:creationId xmlns:p14="http://schemas.microsoft.com/office/powerpoint/2010/main" val="319100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7D1B62-D935-4FEF-9604-FCD634878645}"/>
              </a:ext>
            </a:extLst>
          </p:cNvPr>
          <p:cNvSpPr>
            <a:spLocks noGrp="1"/>
          </p:cNvSpPr>
          <p:nvPr>
            <p:ph type="title"/>
          </p:nvPr>
        </p:nvSpPr>
        <p:spPr/>
        <p:txBody>
          <a:bodyPr/>
          <a:lstStyle/>
          <a:p>
            <a:r>
              <a:rPr lang="en-US" altLang="zh-CN" dirty="0"/>
              <a:t>Application </a:t>
            </a:r>
            <a:endParaRPr lang="zh-CN" altLang="en-US" dirty="0"/>
          </a:p>
        </p:txBody>
      </p:sp>
      <p:sp>
        <p:nvSpPr>
          <p:cNvPr id="3" name="内容占位符 2">
            <a:extLst>
              <a:ext uri="{FF2B5EF4-FFF2-40B4-BE49-F238E27FC236}">
                <a16:creationId xmlns:a16="http://schemas.microsoft.com/office/drawing/2014/main" id="{AF1E50C0-9242-4324-8E22-3AFFD54878F0}"/>
              </a:ext>
            </a:extLst>
          </p:cNvPr>
          <p:cNvSpPr>
            <a:spLocks noGrp="1"/>
          </p:cNvSpPr>
          <p:nvPr>
            <p:ph idx="1"/>
          </p:nvPr>
        </p:nvSpPr>
        <p:spPr>
          <a:xfrm>
            <a:off x="838200" y="1825624"/>
            <a:ext cx="10515600" cy="1603375"/>
          </a:xfrm>
        </p:spPr>
        <p:txBody>
          <a:bodyPr>
            <a:normAutofit/>
          </a:bodyPr>
          <a:lstStyle/>
          <a:p>
            <a:r>
              <a:rPr lang="zh-CN" altLang="en-US" dirty="0"/>
              <a:t>一列数中有一个数出现了一次，其余数均出现了两次，请找出这个之出现了一次的数。</a:t>
            </a:r>
            <a:endParaRPr lang="en-US" altLang="zh-CN" dirty="0"/>
          </a:p>
          <a:p>
            <a:r>
              <a:rPr lang="en-US" altLang="zh-CN" dirty="0"/>
              <a:t> 67, 865, 548, 3,865, 9, 548, 79, 67, 3, 9</a:t>
            </a:r>
          </a:p>
        </p:txBody>
      </p:sp>
      <p:pic>
        <p:nvPicPr>
          <p:cNvPr id="4" name="图片 3">
            <a:extLst>
              <a:ext uri="{FF2B5EF4-FFF2-40B4-BE49-F238E27FC236}">
                <a16:creationId xmlns:a16="http://schemas.microsoft.com/office/drawing/2014/main" id="{94478EB7-3B29-46A7-BBE1-7E5DA4285E73}"/>
              </a:ext>
            </a:extLst>
          </p:cNvPr>
          <p:cNvPicPr>
            <a:picLocks noChangeAspect="1"/>
          </p:cNvPicPr>
          <p:nvPr/>
        </p:nvPicPr>
        <p:blipFill rotWithShape="1">
          <a:blip r:embed="rId2"/>
          <a:srcRect l="42187" t="39445" r="1637" b="54661"/>
          <a:stretch/>
        </p:blipFill>
        <p:spPr>
          <a:xfrm>
            <a:off x="566737" y="3563935"/>
            <a:ext cx="10787063" cy="636590"/>
          </a:xfrm>
          <a:prstGeom prst="rect">
            <a:avLst/>
          </a:prstGeom>
        </p:spPr>
      </p:pic>
      <p:sp>
        <p:nvSpPr>
          <p:cNvPr id="5" name="文本框 4">
            <a:extLst>
              <a:ext uri="{FF2B5EF4-FFF2-40B4-BE49-F238E27FC236}">
                <a16:creationId xmlns:a16="http://schemas.microsoft.com/office/drawing/2014/main" id="{C9ADBA9B-3F99-42BB-87EA-C76FCC371015}"/>
              </a:ext>
            </a:extLst>
          </p:cNvPr>
          <p:cNvSpPr txBox="1"/>
          <p:nvPr/>
        </p:nvSpPr>
        <p:spPr>
          <a:xfrm>
            <a:off x="10010775" y="4410730"/>
            <a:ext cx="1885950" cy="523220"/>
          </a:xfrm>
          <a:prstGeom prst="rect">
            <a:avLst/>
          </a:prstGeom>
          <a:noFill/>
        </p:spPr>
        <p:txBody>
          <a:bodyPr wrap="square" rtlCol="0">
            <a:spAutoFit/>
          </a:bodyPr>
          <a:lstStyle/>
          <a:p>
            <a:r>
              <a:rPr lang="en-US" altLang="zh-CN" sz="2800" dirty="0"/>
              <a:t>= 79</a:t>
            </a:r>
            <a:endParaRPr lang="zh-CN" altLang="en-US" sz="2800" dirty="0"/>
          </a:p>
        </p:txBody>
      </p:sp>
    </p:spTree>
    <p:extLst>
      <p:ext uri="{BB962C8B-B14F-4D97-AF65-F5344CB8AC3E}">
        <p14:creationId xmlns:p14="http://schemas.microsoft.com/office/powerpoint/2010/main" val="164959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4E4B9-BF7D-4B1F-B03E-2970B59D8122}"/>
              </a:ext>
            </a:extLst>
          </p:cNvPr>
          <p:cNvSpPr>
            <a:spLocks noGrp="1"/>
          </p:cNvSpPr>
          <p:nvPr>
            <p:ph type="title"/>
          </p:nvPr>
        </p:nvSpPr>
        <p:spPr/>
        <p:txBody>
          <a:bodyPr/>
          <a:lstStyle/>
          <a:p>
            <a:r>
              <a:rPr lang="en-US" altLang="zh-CN" dirty="0"/>
              <a:t>LEFT-SHIFT(&lt;&lt;)</a:t>
            </a:r>
            <a:endParaRPr lang="zh-CN" altLang="en-US" dirty="0"/>
          </a:p>
        </p:txBody>
      </p:sp>
      <p:sp>
        <p:nvSpPr>
          <p:cNvPr id="3" name="内容占位符 2">
            <a:extLst>
              <a:ext uri="{FF2B5EF4-FFF2-40B4-BE49-F238E27FC236}">
                <a16:creationId xmlns:a16="http://schemas.microsoft.com/office/drawing/2014/main" id="{87133A1F-752F-488C-9691-DAF0438C4F5F}"/>
              </a:ext>
            </a:extLst>
          </p:cNvPr>
          <p:cNvSpPr>
            <a:spLocks noGrp="1"/>
          </p:cNvSpPr>
          <p:nvPr>
            <p:ph idx="1"/>
          </p:nvPr>
        </p:nvSpPr>
        <p:spPr/>
        <p:txBody>
          <a:bodyPr/>
          <a:lstStyle/>
          <a:p>
            <a:r>
              <a:rPr lang="en-US" altLang="zh-CN" dirty="0"/>
              <a:t>Left-shift &lt;&lt;</a:t>
            </a:r>
          </a:p>
          <a:p>
            <a:r>
              <a:rPr lang="en-US" altLang="zh-CN" dirty="0"/>
              <a:t>10111 &lt;&lt; 1</a:t>
            </a:r>
          </a:p>
          <a:p>
            <a:r>
              <a:rPr lang="en-US" altLang="zh-CN" dirty="0"/>
              <a:t> = 101110</a:t>
            </a:r>
          </a:p>
          <a:p>
            <a:r>
              <a:rPr lang="en-US" altLang="zh-CN" dirty="0"/>
              <a:t>23 &lt;&lt; 1 = 46</a:t>
            </a:r>
          </a:p>
          <a:p>
            <a:r>
              <a:rPr lang="en-US" altLang="zh-CN" dirty="0"/>
              <a:t>10111 &lt;&lt; 2</a:t>
            </a:r>
          </a:p>
          <a:p>
            <a:r>
              <a:rPr lang="en-US" altLang="zh-CN" dirty="0"/>
              <a:t> = 1011100</a:t>
            </a:r>
          </a:p>
          <a:p>
            <a:r>
              <a:rPr lang="en-US" altLang="zh-CN" dirty="0"/>
              <a:t>23 &lt;&lt; 2 = 92</a:t>
            </a:r>
          </a:p>
        </p:txBody>
      </p:sp>
      <p:pic>
        <p:nvPicPr>
          <p:cNvPr id="4" name="图片 3">
            <a:extLst>
              <a:ext uri="{FF2B5EF4-FFF2-40B4-BE49-F238E27FC236}">
                <a16:creationId xmlns:a16="http://schemas.microsoft.com/office/drawing/2014/main" id="{F5095640-9707-4D7A-887F-C763066C5628}"/>
              </a:ext>
            </a:extLst>
          </p:cNvPr>
          <p:cNvPicPr>
            <a:picLocks noChangeAspect="1"/>
          </p:cNvPicPr>
          <p:nvPr/>
        </p:nvPicPr>
        <p:blipFill rotWithShape="1">
          <a:blip r:embed="rId2"/>
          <a:srcRect t="24653" r="46015" b="25695"/>
          <a:stretch/>
        </p:blipFill>
        <p:spPr>
          <a:xfrm>
            <a:off x="3800475" y="1955115"/>
            <a:ext cx="4838700" cy="2503379"/>
          </a:xfrm>
          <a:prstGeom prst="rect">
            <a:avLst/>
          </a:prstGeom>
        </p:spPr>
      </p:pic>
      <p:sp>
        <p:nvSpPr>
          <p:cNvPr id="5" name="矩形 4">
            <a:extLst>
              <a:ext uri="{FF2B5EF4-FFF2-40B4-BE49-F238E27FC236}">
                <a16:creationId xmlns:a16="http://schemas.microsoft.com/office/drawing/2014/main" id="{2FFDAE93-376E-4450-86A4-2A48C820518B}"/>
              </a:ext>
            </a:extLst>
          </p:cNvPr>
          <p:cNvSpPr/>
          <p:nvPr/>
        </p:nvSpPr>
        <p:spPr>
          <a:xfrm>
            <a:off x="5514912" y="4967585"/>
            <a:ext cx="4248279" cy="923330"/>
          </a:xfrm>
          <a:prstGeom prst="rect">
            <a:avLst/>
          </a:prstGeom>
          <a:noFill/>
        </p:spPr>
        <p:txBody>
          <a:bodyPr wrap="none" lIns="91440" tIns="45720" rIns="91440" bIns="45720">
            <a:spAutoFit/>
          </a:bodyPr>
          <a:lstStyle/>
          <a:p>
            <a:pPr algn="ctr"/>
            <a:r>
              <a:rPr lang="en-US" altLang="zh-CN" sz="5400" dirty="0">
                <a:ln w="0"/>
                <a:effectLst>
                  <a:outerShdw blurRad="38100" dist="19050" dir="2700000" algn="tl" rotWithShape="0">
                    <a:schemeClr val="dk1">
                      <a:alpha val="40000"/>
                    </a:schemeClr>
                  </a:outerShdw>
                </a:effectLst>
              </a:rPr>
              <a:t>a</a:t>
            </a:r>
            <a:r>
              <a:rPr lang="en-US" altLang="zh-CN" sz="5400" b="0" cap="none" spc="0" dirty="0">
                <a:ln w="0"/>
                <a:solidFill>
                  <a:schemeClr val="tx1"/>
                </a:solidFill>
                <a:effectLst>
                  <a:outerShdw blurRad="38100" dist="19050" dir="2700000" algn="tl" rotWithShape="0">
                    <a:schemeClr val="dk1">
                      <a:alpha val="40000"/>
                    </a:schemeClr>
                  </a:outerShdw>
                </a:effectLst>
              </a:rPr>
              <a:t> &lt;&lt; n = a * 2</a:t>
            </a:r>
            <a:r>
              <a:rPr lang="en-US" altLang="zh-CN" sz="5400" b="0" cap="none" spc="0" baseline="30000" dirty="0">
                <a:ln w="0"/>
                <a:solidFill>
                  <a:schemeClr val="tx1"/>
                </a:solidFill>
                <a:effectLst>
                  <a:outerShdw blurRad="38100" dist="19050" dir="2700000" algn="tl" rotWithShape="0">
                    <a:schemeClr val="dk1">
                      <a:alpha val="40000"/>
                    </a:schemeClr>
                  </a:outerShdw>
                </a:effectLst>
              </a:rPr>
              <a:t>n</a:t>
            </a:r>
            <a:endParaRPr lang="zh-CN" altLang="en-US" sz="5400" b="0" cap="none" spc="0" baseline="300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6992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1000"/>
                                        <p:tgtEl>
                                          <p:spTgt spid="5"/>
                                        </p:tgtEl>
                                      </p:cBhvr>
                                    </p:animEffect>
                                    <p:anim calcmode="lin" valueType="num">
                                      <p:cBhvr>
                                        <p:cTn id="64" dur="1000" fill="hold"/>
                                        <p:tgtEl>
                                          <p:spTgt spid="5"/>
                                        </p:tgtEl>
                                        <p:attrNameLst>
                                          <p:attrName>ppt_x</p:attrName>
                                        </p:attrNameLst>
                                      </p:cBhvr>
                                      <p:tavLst>
                                        <p:tav tm="0">
                                          <p:val>
                                            <p:strVal val="#ppt_x"/>
                                          </p:val>
                                        </p:tav>
                                        <p:tav tm="100000">
                                          <p:val>
                                            <p:strVal val="#ppt_x"/>
                                          </p:val>
                                        </p:tav>
                                      </p:tavLst>
                                    </p:anim>
                                    <p:anim calcmode="lin" valueType="num">
                                      <p:cBhvr>
                                        <p:cTn id="6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172A3-31DB-4444-8A01-D1489A624AEF}"/>
              </a:ext>
            </a:extLst>
          </p:cNvPr>
          <p:cNvSpPr>
            <a:spLocks noGrp="1"/>
          </p:cNvSpPr>
          <p:nvPr>
            <p:ph type="title"/>
          </p:nvPr>
        </p:nvSpPr>
        <p:spPr/>
        <p:txBody>
          <a:bodyPr/>
          <a:lstStyle/>
          <a:p>
            <a:r>
              <a:rPr lang="en-US" altLang="zh-CN" dirty="0"/>
              <a:t>RIGHT-SHIFT(&gt;&gt;)</a:t>
            </a:r>
            <a:endParaRPr lang="zh-CN" altLang="en-US" dirty="0"/>
          </a:p>
        </p:txBody>
      </p:sp>
      <p:sp>
        <p:nvSpPr>
          <p:cNvPr id="3" name="内容占位符 2">
            <a:extLst>
              <a:ext uri="{FF2B5EF4-FFF2-40B4-BE49-F238E27FC236}">
                <a16:creationId xmlns:a16="http://schemas.microsoft.com/office/drawing/2014/main" id="{8614A372-26D4-4C0B-9A86-1008D49F8783}"/>
              </a:ext>
            </a:extLst>
          </p:cNvPr>
          <p:cNvSpPr>
            <a:spLocks noGrp="1"/>
          </p:cNvSpPr>
          <p:nvPr>
            <p:ph idx="1"/>
          </p:nvPr>
        </p:nvSpPr>
        <p:spPr>
          <a:xfrm>
            <a:off x="838200" y="1825625"/>
            <a:ext cx="10382250" cy="4351338"/>
          </a:xfrm>
        </p:spPr>
        <p:txBody>
          <a:bodyPr/>
          <a:lstStyle/>
          <a:p>
            <a:r>
              <a:rPr lang="en-US" altLang="zh-CN" dirty="0"/>
              <a:t>Right-shift &gt;&gt;</a:t>
            </a:r>
          </a:p>
          <a:p>
            <a:r>
              <a:rPr lang="en-US" altLang="zh-CN" dirty="0"/>
              <a:t>10111 &gt;&gt; 1</a:t>
            </a:r>
          </a:p>
          <a:p>
            <a:r>
              <a:rPr lang="en-US" altLang="zh-CN" dirty="0"/>
              <a:t> = 1011</a:t>
            </a:r>
          </a:p>
          <a:p>
            <a:r>
              <a:rPr lang="en-US" altLang="zh-CN" dirty="0"/>
              <a:t>23 &gt;&gt; 1 = 11</a:t>
            </a:r>
          </a:p>
          <a:p>
            <a:r>
              <a:rPr lang="en-US" altLang="zh-CN" dirty="0"/>
              <a:t>10111 &gt;&gt; 2</a:t>
            </a:r>
          </a:p>
          <a:p>
            <a:r>
              <a:rPr lang="en-US" altLang="zh-CN" dirty="0"/>
              <a:t> = 101</a:t>
            </a:r>
          </a:p>
          <a:p>
            <a:r>
              <a:rPr lang="en-US" altLang="zh-CN" dirty="0"/>
              <a:t>23 &gt;&gt; 3 = 5</a:t>
            </a:r>
          </a:p>
          <a:p>
            <a:endParaRPr lang="zh-CN" altLang="en-US" dirty="0"/>
          </a:p>
        </p:txBody>
      </p:sp>
      <p:pic>
        <p:nvPicPr>
          <p:cNvPr id="4" name="图片 3">
            <a:extLst>
              <a:ext uri="{FF2B5EF4-FFF2-40B4-BE49-F238E27FC236}">
                <a16:creationId xmlns:a16="http://schemas.microsoft.com/office/drawing/2014/main" id="{8006B9CA-4455-4570-B843-633545CBD367}"/>
              </a:ext>
            </a:extLst>
          </p:cNvPr>
          <p:cNvPicPr>
            <a:picLocks noChangeAspect="1"/>
          </p:cNvPicPr>
          <p:nvPr/>
        </p:nvPicPr>
        <p:blipFill rotWithShape="1">
          <a:blip r:embed="rId2"/>
          <a:srcRect t="22917" r="60469" b="35000"/>
          <a:stretch/>
        </p:blipFill>
        <p:spPr>
          <a:xfrm>
            <a:off x="5562600" y="1543050"/>
            <a:ext cx="4819650" cy="2886076"/>
          </a:xfrm>
          <a:prstGeom prst="rect">
            <a:avLst/>
          </a:prstGeom>
        </p:spPr>
      </p:pic>
      <p:sp>
        <p:nvSpPr>
          <p:cNvPr id="5" name="矩形 4">
            <a:extLst>
              <a:ext uri="{FF2B5EF4-FFF2-40B4-BE49-F238E27FC236}">
                <a16:creationId xmlns:a16="http://schemas.microsoft.com/office/drawing/2014/main" id="{FDD856ED-CB87-4F2A-B451-C5C6424C253F}"/>
              </a:ext>
            </a:extLst>
          </p:cNvPr>
          <p:cNvSpPr/>
          <p:nvPr/>
        </p:nvSpPr>
        <p:spPr>
          <a:xfrm>
            <a:off x="5614298" y="4967585"/>
            <a:ext cx="4049507" cy="923330"/>
          </a:xfrm>
          <a:prstGeom prst="rect">
            <a:avLst/>
          </a:prstGeom>
          <a:noFill/>
        </p:spPr>
        <p:txBody>
          <a:bodyPr wrap="none" lIns="91440" tIns="45720" rIns="91440" bIns="45720">
            <a:spAutoFit/>
          </a:bodyPr>
          <a:lstStyle/>
          <a:p>
            <a:pPr algn="ctr"/>
            <a:r>
              <a:rPr lang="en-US" altLang="zh-CN" sz="5400" dirty="0">
                <a:ln w="0"/>
                <a:effectLst>
                  <a:outerShdw blurRad="38100" dist="19050" dir="2700000" algn="tl" rotWithShape="0">
                    <a:schemeClr val="dk1">
                      <a:alpha val="40000"/>
                    </a:schemeClr>
                  </a:outerShdw>
                </a:effectLst>
              </a:rPr>
              <a:t>a</a:t>
            </a:r>
            <a:r>
              <a:rPr lang="en-US" altLang="zh-CN" sz="5400" b="0" cap="none" spc="0" dirty="0">
                <a:ln w="0"/>
                <a:solidFill>
                  <a:schemeClr val="tx1"/>
                </a:solidFill>
                <a:effectLst>
                  <a:outerShdw blurRad="38100" dist="19050" dir="2700000" algn="tl" rotWithShape="0">
                    <a:schemeClr val="dk1">
                      <a:alpha val="40000"/>
                    </a:schemeClr>
                  </a:outerShdw>
                </a:effectLst>
              </a:rPr>
              <a:t> &gt;&gt; n = a / 2</a:t>
            </a:r>
            <a:r>
              <a:rPr lang="en-US" altLang="zh-CN" sz="5400" b="0" cap="none" spc="0" baseline="30000" dirty="0">
                <a:ln w="0"/>
                <a:solidFill>
                  <a:schemeClr val="tx1"/>
                </a:solidFill>
                <a:effectLst>
                  <a:outerShdw blurRad="38100" dist="19050" dir="2700000" algn="tl" rotWithShape="0">
                    <a:schemeClr val="dk1">
                      <a:alpha val="40000"/>
                    </a:schemeClr>
                  </a:outerShdw>
                </a:effectLst>
              </a:rPr>
              <a:t>n</a:t>
            </a:r>
            <a:endParaRPr lang="zh-CN" altLang="en-US" sz="5400" b="0" cap="none" spc="0" baseline="300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2027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1000"/>
                                        <p:tgtEl>
                                          <p:spTgt spid="5"/>
                                        </p:tgtEl>
                                      </p:cBhvr>
                                    </p:animEffect>
                                    <p:anim calcmode="lin" valueType="num">
                                      <p:cBhvr>
                                        <p:cTn id="64" dur="1000" fill="hold"/>
                                        <p:tgtEl>
                                          <p:spTgt spid="5"/>
                                        </p:tgtEl>
                                        <p:attrNameLst>
                                          <p:attrName>ppt_x</p:attrName>
                                        </p:attrNameLst>
                                      </p:cBhvr>
                                      <p:tavLst>
                                        <p:tav tm="0">
                                          <p:val>
                                            <p:strVal val="#ppt_x"/>
                                          </p:val>
                                        </p:tav>
                                        <p:tav tm="100000">
                                          <p:val>
                                            <p:strVal val="#ppt_x"/>
                                          </p:val>
                                        </p:tav>
                                      </p:tavLst>
                                    </p:anim>
                                    <p:anim calcmode="lin" valueType="num">
                                      <p:cBhvr>
                                        <p:cTn id="6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9BFD89-12AF-4E27-A6A4-9B6CC14F315F}"/>
              </a:ext>
            </a:extLst>
          </p:cNvPr>
          <p:cNvSpPr>
            <a:spLocks noGrp="1"/>
          </p:cNvSpPr>
          <p:nvPr>
            <p:ph type="title"/>
          </p:nvPr>
        </p:nvSpPr>
        <p:spPr/>
        <p:txBody>
          <a:bodyPr/>
          <a:lstStyle/>
          <a:p>
            <a:r>
              <a:rPr lang="zh-CN" altLang="en-US" dirty="0"/>
              <a:t>小结</a:t>
            </a:r>
          </a:p>
        </p:txBody>
      </p:sp>
      <p:sp>
        <p:nvSpPr>
          <p:cNvPr id="3" name="内容占位符 2">
            <a:extLst>
              <a:ext uri="{FF2B5EF4-FFF2-40B4-BE49-F238E27FC236}">
                <a16:creationId xmlns:a16="http://schemas.microsoft.com/office/drawing/2014/main" id="{171D7A03-9C60-43DD-BB4E-4A5AD6FBB3C6}"/>
              </a:ext>
            </a:extLst>
          </p:cNvPr>
          <p:cNvSpPr>
            <a:spLocks noGrp="1"/>
          </p:cNvSpPr>
          <p:nvPr>
            <p:ph idx="1"/>
          </p:nvPr>
        </p:nvSpPr>
        <p:spPr/>
        <p:txBody>
          <a:bodyPr/>
          <a:lstStyle/>
          <a:p>
            <a:r>
              <a:rPr lang="en-US" altLang="zh-CN" dirty="0"/>
              <a:t>NOT</a:t>
            </a:r>
          </a:p>
          <a:p>
            <a:r>
              <a:rPr lang="en-US" altLang="zh-CN" dirty="0"/>
              <a:t>AND</a:t>
            </a:r>
          </a:p>
          <a:p>
            <a:r>
              <a:rPr lang="en-US" altLang="zh-CN" dirty="0"/>
              <a:t>OR </a:t>
            </a:r>
          </a:p>
          <a:p>
            <a:r>
              <a:rPr lang="en-US" altLang="zh-CN" dirty="0"/>
              <a:t>XOR</a:t>
            </a:r>
          </a:p>
          <a:p>
            <a:r>
              <a:rPr lang="en-US" altLang="zh-CN" dirty="0"/>
              <a:t>SHIFT</a:t>
            </a:r>
            <a:endParaRPr lang="zh-CN" altLang="en-US" dirty="0"/>
          </a:p>
        </p:txBody>
      </p:sp>
    </p:spTree>
    <p:extLst>
      <p:ext uri="{BB962C8B-B14F-4D97-AF65-F5344CB8AC3E}">
        <p14:creationId xmlns:p14="http://schemas.microsoft.com/office/powerpoint/2010/main" val="77368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107CD-272A-465D-890A-0F2B74782F19}"/>
              </a:ext>
            </a:extLst>
          </p:cNvPr>
          <p:cNvSpPr>
            <a:spLocks noGrp="1"/>
          </p:cNvSpPr>
          <p:nvPr>
            <p:ph type="title"/>
          </p:nvPr>
        </p:nvSpPr>
        <p:spPr>
          <a:xfrm>
            <a:off x="6467477" y="1241425"/>
            <a:ext cx="4977271" cy="1325563"/>
          </a:xfrm>
        </p:spPr>
        <p:txBody>
          <a:bodyPr/>
          <a:lstStyle/>
          <a:p>
            <a:r>
              <a:rPr lang="en-US" altLang="zh-CN" dirty="0"/>
              <a:t>Thanks for listening </a:t>
            </a:r>
            <a:endParaRPr lang="zh-CN" altLang="en-US" dirty="0"/>
          </a:p>
        </p:txBody>
      </p:sp>
      <p:pic>
        <p:nvPicPr>
          <p:cNvPr id="5" name="内容占位符 4">
            <a:extLst>
              <a:ext uri="{FF2B5EF4-FFF2-40B4-BE49-F238E27FC236}">
                <a16:creationId xmlns:a16="http://schemas.microsoft.com/office/drawing/2014/main" id="{353DF047-08C0-4390-B0D2-40D75A906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4904" y="976312"/>
            <a:ext cx="4905375" cy="4905375"/>
          </a:xfrm>
        </p:spPr>
      </p:pic>
      <p:sp>
        <p:nvSpPr>
          <p:cNvPr id="7" name="矩形 6">
            <a:extLst>
              <a:ext uri="{FF2B5EF4-FFF2-40B4-BE49-F238E27FC236}">
                <a16:creationId xmlns:a16="http://schemas.microsoft.com/office/drawing/2014/main" id="{4FBD496E-35A7-415B-B5B5-D67535BBABC7}"/>
              </a:ext>
            </a:extLst>
          </p:cNvPr>
          <p:cNvSpPr/>
          <p:nvPr/>
        </p:nvSpPr>
        <p:spPr>
          <a:xfrm>
            <a:off x="0" y="6519446"/>
            <a:ext cx="11580882" cy="338554"/>
          </a:xfrm>
          <a:prstGeom prst="rect">
            <a:avLst/>
          </a:prstGeom>
        </p:spPr>
        <p:txBody>
          <a:bodyPr wrap="square">
            <a:spAutoFit/>
          </a:bodyPr>
          <a:lstStyle/>
          <a:p>
            <a:r>
              <a:rPr lang="en-US" altLang="zh-CN" sz="1600" dirty="0">
                <a:latin typeface="Helvetica Neue"/>
              </a:rPr>
              <a:t>This work is licensed under a </a:t>
            </a:r>
            <a:r>
              <a:rPr lang="en-US" altLang="zh-CN" sz="1600" dirty="0">
                <a:latin typeface="Helvetica Neue"/>
                <a:hlinkClick r:id="rId3"/>
              </a:rPr>
              <a:t>Creative Commons Attribution-</a:t>
            </a:r>
            <a:r>
              <a:rPr lang="en-US" altLang="zh-CN" sz="1600" dirty="0" err="1">
                <a:latin typeface="Helvetica Neue"/>
                <a:hlinkClick r:id="rId3"/>
              </a:rPr>
              <a:t>NonCommercial</a:t>
            </a:r>
            <a:r>
              <a:rPr lang="en-US" altLang="zh-CN" sz="1600" dirty="0">
                <a:latin typeface="Helvetica Neue"/>
                <a:hlinkClick r:id="rId3"/>
              </a:rPr>
              <a:t>-</a:t>
            </a:r>
            <a:r>
              <a:rPr lang="en-US" altLang="zh-CN" sz="1600" dirty="0" err="1">
                <a:latin typeface="Helvetica Neue"/>
                <a:hlinkClick r:id="rId3"/>
              </a:rPr>
              <a:t>NoDerivs</a:t>
            </a:r>
            <a:r>
              <a:rPr lang="en-US" altLang="zh-CN" sz="1600" dirty="0">
                <a:latin typeface="Helvetica Neue"/>
                <a:hlinkClick r:id="rId3"/>
              </a:rPr>
              <a:t> 2.0 Generic License</a:t>
            </a:r>
            <a:r>
              <a:rPr lang="en-US" altLang="zh-CN" sz="1600" dirty="0">
                <a:latin typeface="Helvetica Neue"/>
              </a:rPr>
              <a:t>.</a:t>
            </a:r>
            <a:endParaRPr lang="zh-CN" altLang="en-US" sz="1600" dirty="0"/>
          </a:p>
        </p:txBody>
      </p:sp>
      <p:pic>
        <p:nvPicPr>
          <p:cNvPr id="8" name="Picture 2" descr="知识共享许可协议">
            <a:extLst>
              <a:ext uri="{FF2B5EF4-FFF2-40B4-BE49-F238E27FC236}">
                <a16:creationId xmlns:a16="http://schemas.microsoft.com/office/drawing/2014/main" id="{D0CC8484-7096-4B7C-BE91-021AF43A62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7799" y="6531947"/>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8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F808A-69F0-41D1-B3B1-65E517BB4FA2}"/>
              </a:ext>
            </a:extLst>
          </p:cNvPr>
          <p:cNvSpPr>
            <a:spLocks noGrp="1"/>
          </p:cNvSpPr>
          <p:nvPr>
            <p:ph type="title"/>
          </p:nvPr>
        </p:nvSpPr>
        <p:spPr/>
        <p:txBody>
          <a:bodyPr/>
          <a:lstStyle/>
          <a:p>
            <a:r>
              <a:rPr lang="en-US" altLang="zh-CN" dirty="0"/>
              <a:t>Practice</a:t>
            </a:r>
            <a:endParaRPr lang="zh-CN" altLang="en-US" dirty="0"/>
          </a:p>
        </p:txBody>
      </p:sp>
      <p:pic>
        <p:nvPicPr>
          <p:cNvPr id="4" name="图片 3">
            <a:extLst>
              <a:ext uri="{FF2B5EF4-FFF2-40B4-BE49-F238E27FC236}">
                <a16:creationId xmlns:a16="http://schemas.microsoft.com/office/drawing/2014/main" id="{7DFE7D2F-5E6A-46E4-954A-363EE0600D10}"/>
              </a:ext>
            </a:extLst>
          </p:cNvPr>
          <p:cNvPicPr>
            <a:picLocks noChangeAspect="1"/>
          </p:cNvPicPr>
          <p:nvPr/>
        </p:nvPicPr>
        <p:blipFill rotWithShape="1">
          <a:blip r:embed="rId2"/>
          <a:srcRect l="42344" t="22917" r="28906" b="19306"/>
          <a:stretch/>
        </p:blipFill>
        <p:spPr>
          <a:xfrm>
            <a:off x="1638299" y="1600199"/>
            <a:ext cx="3838575" cy="4339260"/>
          </a:xfrm>
          <a:prstGeom prst="rect">
            <a:avLst/>
          </a:prstGeom>
        </p:spPr>
      </p:pic>
    </p:spTree>
    <p:extLst>
      <p:ext uri="{BB962C8B-B14F-4D97-AF65-F5344CB8AC3E}">
        <p14:creationId xmlns:p14="http://schemas.microsoft.com/office/powerpoint/2010/main" val="2727280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5446C3-3635-4F7C-B130-34024B1FF427}"/>
              </a:ext>
            </a:extLst>
          </p:cNvPr>
          <p:cNvSpPr>
            <a:spLocks noGrp="1"/>
          </p:cNvSpPr>
          <p:nvPr>
            <p:ph type="title"/>
          </p:nvPr>
        </p:nvSpPr>
        <p:spPr>
          <a:xfrm>
            <a:off x="838200" y="298450"/>
            <a:ext cx="10515600" cy="1325563"/>
          </a:xfrm>
        </p:spPr>
        <p:txBody>
          <a:bodyPr/>
          <a:lstStyle/>
          <a:p>
            <a:r>
              <a:rPr lang="zh-CN" altLang="en-US" dirty="0"/>
              <a:t>十进制转二进制</a:t>
            </a:r>
          </a:p>
        </p:txBody>
      </p:sp>
      <p:pic>
        <p:nvPicPr>
          <p:cNvPr id="2050" name="Picture 2" descr="https://gss3.bdstatic.com/-Po3dSag_xI4khGkpoWK1HF6hhy/baike/c0%3Dbaike92%2C5%2C5%2C92%2C30/sign=14ea7b8772cf3bc7fc0dc5beb069d1c4/0bd162d9f2d3572c623c1b568813632763d0c35a.jpg">
            <a:extLst>
              <a:ext uri="{FF2B5EF4-FFF2-40B4-BE49-F238E27FC236}">
                <a16:creationId xmlns:a16="http://schemas.microsoft.com/office/drawing/2014/main" id="{A2EA03F0-EA3C-4914-AA13-8B7B0FBAD6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154" b="30508"/>
          <a:stretch/>
        </p:blipFill>
        <p:spPr bwMode="auto">
          <a:xfrm>
            <a:off x="1266824" y="2578100"/>
            <a:ext cx="4269291" cy="372427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F8442021-D096-4662-8380-C891F01CFCB9}"/>
              </a:ext>
            </a:extLst>
          </p:cNvPr>
          <p:cNvPicPr>
            <a:picLocks noChangeAspect="1"/>
          </p:cNvPicPr>
          <p:nvPr/>
        </p:nvPicPr>
        <p:blipFill rotWithShape="1">
          <a:blip r:embed="rId3"/>
          <a:srcRect l="44609" t="22639" r="39610" b="64583"/>
          <a:stretch/>
        </p:blipFill>
        <p:spPr>
          <a:xfrm>
            <a:off x="1266824" y="1471612"/>
            <a:ext cx="1924051" cy="876301"/>
          </a:xfrm>
          <a:prstGeom prst="rect">
            <a:avLst/>
          </a:prstGeom>
        </p:spPr>
      </p:pic>
      <p:sp>
        <p:nvSpPr>
          <p:cNvPr id="5" name="箭头: 右 4">
            <a:extLst>
              <a:ext uri="{FF2B5EF4-FFF2-40B4-BE49-F238E27FC236}">
                <a16:creationId xmlns:a16="http://schemas.microsoft.com/office/drawing/2014/main" id="{C9B79748-FB72-4A9D-B131-3E9DA666EDA6}"/>
              </a:ext>
            </a:extLst>
          </p:cNvPr>
          <p:cNvSpPr/>
          <p:nvPr/>
        </p:nvSpPr>
        <p:spPr>
          <a:xfrm>
            <a:off x="3430043" y="1779588"/>
            <a:ext cx="3095625" cy="25717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F256BA35-9ACC-49FB-B4E7-E5612FB60332}"/>
              </a:ext>
            </a:extLst>
          </p:cNvPr>
          <p:cNvPicPr>
            <a:picLocks noChangeAspect="1"/>
          </p:cNvPicPr>
          <p:nvPr/>
        </p:nvPicPr>
        <p:blipFill rotWithShape="1">
          <a:blip r:embed="rId4"/>
          <a:srcRect l="45409" t="34236" r="32265" b="56389"/>
          <a:stretch/>
        </p:blipFill>
        <p:spPr>
          <a:xfrm>
            <a:off x="7079164" y="1586706"/>
            <a:ext cx="2722061" cy="642938"/>
          </a:xfrm>
          <a:prstGeom prst="rect">
            <a:avLst/>
          </a:prstGeom>
        </p:spPr>
      </p:pic>
    </p:spTree>
    <p:extLst>
      <p:ext uri="{BB962C8B-B14F-4D97-AF65-F5344CB8AC3E}">
        <p14:creationId xmlns:p14="http://schemas.microsoft.com/office/powerpoint/2010/main" val="124988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1000"/>
                                        <p:tgtEl>
                                          <p:spTgt spid="2050"/>
                                        </p:tgtEl>
                                      </p:cBhvr>
                                    </p:animEffect>
                                    <p:anim calcmode="lin" valueType="num">
                                      <p:cBhvr>
                                        <p:cTn id="15" dur="1000" fill="hold"/>
                                        <p:tgtEl>
                                          <p:spTgt spid="2050"/>
                                        </p:tgtEl>
                                        <p:attrNameLst>
                                          <p:attrName>ppt_x</p:attrName>
                                        </p:attrNameLst>
                                      </p:cBhvr>
                                      <p:tavLst>
                                        <p:tav tm="0">
                                          <p:val>
                                            <p:strVal val="#ppt_x"/>
                                          </p:val>
                                        </p:tav>
                                        <p:tav tm="100000">
                                          <p:val>
                                            <p:strVal val="#ppt_x"/>
                                          </p:val>
                                        </p:tav>
                                      </p:tavLst>
                                    </p:anim>
                                    <p:anim calcmode="lin" valueType="num">
                                      <p:cBhvr>
                                        <p:cTn id="16"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447900-F8B4-4AB2-B024-748955C480A7}"/>
              </a:ext>
            </a:extLst>
          </p:cNvPr>
          <p:cNvSpPr>
            <a:spLocks noGrp="1"/>
          </p:cNvSpPr>
          <p:nvPr>
            <p:ph type="title"/>
          </p:nvPr>
        </p:nvSpPr>
        <p:spPr/>
        <p:txBody>
          <a:bodyPr/>
          <a:lstStyle/>
          <a:p>
            <a:r>
              <a:rPr lang="en-US" altLang="zh-CN" dirty="0"/>
              <a:t>Practice </a:t>
            </a:r>
            <a:endParaRPr lang="zh-CN" altLang="en-US" dirty="0"/>
          </a:p>
        </p:txBody>
      </p:sp>
      <p:pic>
        <p:nvPicPr>
          <p:cNvPr id="4" name="图片 3">
            <a:extLst>
              <a:ext uri="{FF2B5EF4-FFF2-40B4-BE49-F238E27FC236}">
                <a16:creationId xmlns:a16="http://schemas.microsoft.com/office/drawing/2014/main" id="{79AC9AAD-BA6B-492E-A5D7-201B2985243B}"/>
              </a:ext>
            </a:extLst>
          </p:cNvPr>
          <p:cNvPicPr>
            <a:picLocks noChangeAspect="1"/>
          </p:cNvPicPr>
          <p:nvPr/>
        </p:nvPicPr>
        <p:blipFill rotWithShape="1">
          <a:blip r:embed="rId2"/>
          <a:srcRect l="43906" t="23056" r="34766" b="20000"/>
          <a:stretch/>
        </p:blipFill>
        <p:spPr>
          <a:xfrm>
            <a:off x="1619250" y="1690688"/>
            <a:ext cx="2828925" cy="4248569"/>
          </a:xfrm>
          <a:prstGeom prst="rect">
            <a:avLst/>
          </a:prstGeom>
        </p:spPr>
      </p:pic>
    </p:spTree>
    <p:extLst>
      <p:ext uri="{BB962C8B-B14F-4D97-AF65-F5344CB8AC3E}">
        <p14:creationId xmlns:p14="http://schemas.microsoft.com/office/powerpoint/2010/main" val="2013410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F99D30-B093-4004-A3EC-C5DD26311D88}"/>
              </a:ext>
            </a:extLst>
          </p:cNvPr>
          <p:cNvSpPr>
            <a:spLocks noGrp="1"/>
          </p:cNvSpPr>
          <p:nvPr>
            <p:ph type="title"/>
          </p:nvPr>
        </p:nvSpPr>
        <p:spPr/>
        <p:txBody>
          <a:bodyPr/>
          <a:lstStyle/>
          <a:p>
            <a:r>
              <a:rPr lang="en-US" altLang="zh-CN" dirty="0"/>
              <a:t>Bitwise Operation</a:t>
            </a:r>
            <a:endParaRPr lang="zh-CN" altLang="en-US" dirty="0"/>
          </a:p>
        </p:txBody>
      </p:sp>
      <p:sp>
        <p:nvSpPr>
          <p:cNvPr id="3" name="内容占位符 2">
            <a:extLst>
              <a:ext uri="{FF2B5EF4-FFF2-40B4-BE49-F238E27FC236}">
                <a16:creationId xmlns:a16="http://schemas.microsoft.com/office/drawing/2014/main" id="{A7B24EF9-B117-47F0-9D81-D60A87B99DE4}"/>
              </a:ext>
            </a:extLst>
          </p:cNvPr>
          <p:cNvSpPr>
            <a:spLocks noGrp="1"/>
          </p:cNvSpPr>
          <p:nvPr>
            <p:ph idx="1"/>
          </p:nvPr>
        </p:nvSpPr>
        <p:spPr>
          <a:xfrm>
            <a:off x="838200" y="1825625"/>
            <a:ext cx="10515600" cy="2136775"/>
          </a:xfrm>
        </p:spPr>
        <p:txBody>
          <a:bodyPr>
            <a:normAutofit fontScale="92500"/>
          </a:bodyPr>
          <a:lstStyle/>
          <a:p>
            <a:r>
              <a:rPr lang="en-US" altLang="zh-CN" dirty="0"/>
              <a:t>In digital computer programming, a bitwise operation operates on one or more bit patterns or binary numerals at the level of their individual bits. It is a fast, simple action directly supported by the processor, and is used to manipulate values for comparisons and calculations.</a:t>
            </a:r>
          </a:p>
          <a:p>
            <a:r>
              <a:rPr lang="en-US" altLang="zh-CN" dirty="0"/>
              <a:t>AND, OR, NOT, XOR, SHIFT</a:t>
            </a:r>
            <a:endParaRPr lang="zh-CN" altLang="en-US" dirty="0"/>
          </a:p>
        </p:txBody>
      </p:sp>
    </p:spTree>
    <p:extLst>
      <p:ext uri="{BB962C8B-B14F-4D97-AF65-F5344CB8AC3E}">
        <p14:creationId xmlns:p14="http://schemas.microsoft.com/office/powerpoint/2010/main" val="390306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9E3B0-5BFE-428B-BC98-06A4E51D4DA3}"/>
              </a:ext>
            </a:extLst>
          </p:cNvPr>
          <p:cNvSpPr>
            <a:spLocks noGrp="1"/>
          </p:cNvSpPr>
          <p:nvPr>
            <p:ph type="title"/>
          </p:nvPr>
        </p:nvSpPr>
        <p:spPr/>
        <p:txBody>
          <a:bodyPr/>
          <a:lstStyle/>
          <a:p>
            <a:r>
              <a:rPr lang="en-US" altLang="zh-CN" dirty="0"/>
              <a:t>NOT(~)</a:t>
            </a:r>
            <a:endParaRPr lang="zh-CN" altLang="en-US" dirty="0"/>
          </a:p>
        </p:txBody>
      </p:sp>
      <p:cxnSp>
        <p:nvCxnSpPr>
          <p:cNvPr id="5" name="直接连接符 4">
            <a:extLst>
              <a:ext uri="{FF2B5EF4-FFF2-40B4-BE49-F238E27FC236}">
                <a16:creationId xmlns:a16="http://schemas.microsoft.com/office/drawing/2014/main" id="{38975182-5A15-4AB2-9D9D-56528AF6D37F}"/>
              </a:ext>
            </a:extLst>
          </p:cNvPr>
          <p:cNvCxnSpPr>
            <a:cxnSpLocks/>
          </p:cNvCxnSpPr>
          <p:nvPr/>
        </p:nvCxnSpPr>
        <p:spPr>
          <a:xfrm>
            <a:off x="5476875" y="1579305"/>
            <a:ext cx="0" cy="5319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C188CFB9-6531-494B-B757-53A2B7EC0559}"/>
              </a:ext>
            </a:extLst>
          </p:cNvPr>
          <p:cNvSpPr/>
          <p:nvPr/>
        </p:nvSpPr>
        <p:spPr>
          <a:xfrm>
            <a:off x="838200" y="1935629"/>
            <a:ext cx="3971921" cy="1754326"/>
          </a:xfrm>
          <a:prstGeom prst="rect">
            <a:avLst/>
          </a:prstGeom>
        </p:spPr>
        <p:txBody>
          <a:bodyPr wrap="square">
            <a:spAutoFit/>
          </a:bodyPr>
          <a:lstStyle/>
          <a:p>
            <a:pPr algn="just">
              <a:spcAft>
                <a:spcPts val="0"/>
              </a:spcAft>
            </a:pPr>
            <a:r>
              <a:rPr lang="en-US" altLang="zh-CN" sz="5400" kern="100" dirty="0">
                <a:latin typeface="DengXian" panose="02010600030101010101" pitchFamily="2" charset="-122"/>
                <a:ea typeface="DengXian" panose="02010600030101010101" pitchFamily="2" charset="-122"/>
                <a:cs typeface="Times New Roman" panose="02020603050405020304" pitchFamily="18" charset="0"/>
              </a:rPr>
              <a:t>	        0111</a:t>
            </a:r>
            <a:endParaRPr lang="zh-CN" altLang="zh-CN" sz="5400" kern="100" dirty="0">
              <a:latin typeface="DengXian" panose="02010600030101010101" pitchFamily="2" charset="-122"/>
              <a:ea typeface="DengXian" panose="02010600030101010101" pitchFamily="2" charset="-122"/>
              <a:cs typeface="Times New Roman" panose="02020603050405020304" pitchFamily="18" charset="0"/>
            </a:endParaRPr>
          </a:p>
          <a:p>
            <a:pPr algn="just">
              <a:spcAft>
                <a:spcPts val="0"/>
              </a:spcAft>
            </a:pPr>
            <a:r>
              <a:rPr lang="en-US" altLang="zh-CN" sz="4400" kern="100" dirty="0">
                <a:latin typeface="DengXian" panose="02010600030101010101" pitchFamily="2" charset="-122"/>
                <a:ea typeface="DengXian" panose="02010600030101010101" pitchFamily="2" charset="-122"/>
                <a:cs typeface="Times New Roman" panose="02020603050405020304" pitchFamily="18" charset="0"/>
              </a:rPr>
              <a:t>NOT     </a:t>
            </a:r>
            <a:r>
              <a:rPr lang="en-US" altLang="zh-CN" sz="5400" kern="100" dirty="0">
                <a:latin typeface="DengXian" panose="02010600030101010101" pitchFamily="2" charset="-122"/>
                <a:ea typeface="DengXian" panose="02010600030101010101" pitchFamily="2" charset="-122"/>
                <a:cs typeface="Times New Roman" panose="02020603050405020304" pitchFamily="18" charset="0"/>
              </a:rPr>
              <a:t>1000</a:t>
            </a:r>
            <a:endParaRPr lang="zh-CN" altLang="zh-CN" sz="5400" kern="100" dirty="0">
              <a:latin typeface="DengXian" panose="02010600030101010101" pitchFamily="2" charset="-122"/>
              <a:ea typeface="DengXian"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C9DFCE30-0E5D-4F9D-A473-A3516596972E}"/>
              </a:ext>
            </a:extLst>
          </p:cNvPr>
          <p:cNvPicPr>
            <a:picLocks noChangeAspect="1"/>
          </p:cNvPicPr>
          <p:nvPr/>
        </p:nvPicPr>
        <p:blipFill rotWithShape="1">
          <a:blip r:embed="rId2"/>
          <a:srcRect l="32813" t="19722" r="43828" b="69167"/>
          <a:stretch/>
        </p:blipFill>
        <p:spPr>
          <a:xfrm>
            <a:off x="365990" y="4239161"/>
            <a:ext cx="4845723" cy="1296515"/>
          </a:xfrm>
          <a:prstGeom prst="rect">
            <a:avLst/>
          </a:prstGeom>
        </p:spPr>
      </p:pic>
      <p:pic>
        <p:nvPicPr>
          <p:cNvPr id="11" name="图片 10">
            <a:extLst>
              <a:ext uri="{FF2B5EF4-FFF2-40B4-BE49-F238E27FC236}">
                <a16:creationId xmlns:a16="http://schemas.microsoft.com/office/drawing/2014/main" id="{03AEEB13-E7D8-4A00-9DC8-4DC277FC3EFF}"/>
              </a:ext>
            </a:extLst>
          </p:cNvPr>
          <p:cNvPicPr>
            <a:picLocks noChangeAspect="1"/>
          </p:cNvPicPr>
          <p:nvPr/>
        </p:nvPicPr>
        <p:blipFill rotWithShape="1">
          <a:blip r:embed="rId3"/>
          <a:srcRect l="38750" t="18749" r="27578" b="71776"/>
          <a:stretch/>
        </p:blipFill>
        <p:spPr>
          <a:xfrm>
            <a:off x="5561063" y="1415442"/>
            <a:ext cx="6526613" cy="1032988"/>
          </a:xfrm>
          <a:prstGeom prst="rect">
            <a:avLst/>
          </a:prstGeom>
        </p:spPr>
      </p:pic>
      <p:sp>
        <p:nvSpPr>
          <p:cNvPr id="12" name="矩形 11">
            <a:extLst>
              <a:ext uri="{FF2B5EF4-FFF2-40B4-BE49-F238E27FC236}">
                <a16:creationId xmlns:a16="http://schemas.microsoft.com/office/drawing/2014/main" id="{45D374EE-3839-44D6-A017-7960FA46462B}"/>
              </a:ext>
            </a:extLst>
          </p:cNvPr>
          <p:cNvSpPr/>
          <p:nvPr/>
        </p:nvSpPr>
        <p:spPr>
          <a:xfrm>
            <a:off x="5561063" y="2905780"/>
            <a:ext cx="3191899" cy="523220"/>
          </a:xfrm>
          <a:prstGeom prst="rect">
            <a:avLst/>
          </a:prstGeom>
        </p:spPr>
        <p:txBody>
          <a:bodyPr wrap="none">
            <a:spAutoFit/>
          </a:bodyPr>
          <a:lstStyle/>
          <a:p>
            <a:r>
              <a:rPr lang="en-US" altLang="zh-CN" sz="2800" dirty="0">
                <a:latin typeface="Courier New" panose="02070309020205020404" pitchFamily="49" charset="0"/>
              </a:rPr>
              <a:t>NOT x = -x − 1</a:t>
            </a:r>
            <a:endParaRPr lang="zh-CN" altLang="en-US" sz="2800" dirty="0"/>
          </a:p>
        </p:txBody>
      </p:sp>
      <p:pic>
        <p:nvPicPr>
          <p:cNvPr id="13" name="图片 12">
            <a:extLst>
              <a:ext uri="{FF2B5EF4-FFF2-40B4-BE49-F238E27FC236}">
                <a16:creationId xmlns:a16="http://schemas.microsoft.com/office/drawing/2014/main" id="{47BA92F9-F985-4B56-8CA0-4BEEC0E7F0D5}"/>
              </a:ext>
            </a:extLst>
          </p:cNvPr>
          <p:cNvPicPr>
            <a:picLocks noChangeAspect="1"/>
          </p:cNvPicPr>
          <p:nvPr/>
        </p:nvPicPr>
        <p:blipFill rotWithShape="1">
          <a:blip r:embed="rId4"/>
          <a:srcRect l="35234" t="20639" r="26797" b="68679"/>
          <a:stretch/>
        </p:blipFill>
        <p:spPr>
          <a:xfrm>
            <a:off x="5561063" y="3778359"/>
            <a:ext cx="6527270" cy="1032987"/>
          </a:xfrm>
          <a:prstGeom prst="rect">
            <a:avLst/>
          </a:prstGeom>
        </p:spPr>
      </p:pic>
      <p:pic>
        <p:nvPicPr>
          <p:cNvPr id="14" name="图片 13">
            <a:extLst>
              <a:ext uri="{FF2B5EF4-FFF2-40B4-BE49-F238E27FC236}">
                <a16:creationId xmlns:a16="http://schemas.microsoft.com/office/drawing/2014/main" id="{A39E2E4D-1C10-40F7-8A03-ABC3B78426E8}"/>
              </a:ext>
            </a:extLst>
          </p:cNvPr>
          <p:cNvPicPr>
            <a:picLocks noChangeAspect="1"/>
          </p:cNvPicPr>
          <p:nvPr/>
        </p:nvPicPr>
        <p:blipFill rotWithShape="1">
          <a:blip r:embed="rId5"/>
          <a:srcRect l="34531" t="20639" r="46016" b="68679"/>
          <a:stretch/>
        </p:blipFill>
        <p:spPr>
          <a:xfrm>
            <a:off x="5561063" y="4990534"/>
            <a:ext cx="4195588" cy="1295965"/>
          </a:xfrm>
          <a:prstGeom prst="rect">
            <a:avLst/>
          </a:prstGeom>
        </p:spPr>
      </p:pic>
    </p:spTree>
    <p:extLst>
      <p:ext uri="{BB962C8B-B14F-4D97-AF65-F5344CB8AC3E}">
        <p14:creationId xmlns:p14="http://schemas.microsoft.com/office/powerpoint/2010/main" val="360106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358994-E7BB-4D92-8093-0B6046A560AD}"/>
              </a:ext>
            </a:extLst>
          </p:cNvPr>
          <p:cNvSpPr>
            <a:spLocks noGrp="1"/>
          </p:cNvSpPr>
          <p:nvPr>
            <p:ph type="title"/>
          </p:nvPr>
        </p:nvSpPr>
        <p:spPr/>
        <p:txBody>
          <a:bodyPr/>
          <a:lstStyle/>
          <a:p>
            <a:r>
              <a:rPr lang="en-US" altLang="zh-CN" dirty="0"/>
              <a:t>AND(&amp;)</a:t>
            </a:r>
            <a:endParaRPr lang="zh-CN" altLang="en-US" dirty="0"/>
          </a:p>
        </p:txBody>
      </p:sp>
      <p:grpSp>
        <p:nvGrpSpPr>
          <p:cNvPr id="6" name="组合 5">
            <a:extLst>
              <a:ext uri="{FF2B5EF4-FFF2-40B4-BE49-F238E27FC236}">
                <a16:creationId xmlns:a16="http://schemas.microsoft.com/office/drawing/2014/main" id="{4EEA8A76-72B0-4BF1-9E98-0249ACCACC4E}"/>
              </a:ext>
            </a:extLst>
          </p:cNvPr>
          <p:cNvGrpSpPr/>
          <p:nvPr/>
        </p:nvGrpSpPr>
        <p:grpSpPr>
          <a:xfrm>
            <a:off x="942975" y="1562099"/>
            <a:ext cx="5305425" cy="2095501"/>
            <a:chOff x="723900" y="2181224"/>
            <a:chExt cx="5305425" cy="2095501"/>
          </a:xfrm>
        </p:grpSpPr>
        <p:pic>
          <p:nvPicPr>
            <p:cNvPr id="4" name="图片 3">
              <a:extLst>
                <a:ext uri="{FF2B5EF4-FFF2-40B4-BE49-F238E27FC236}">
                  <a16:creationId xmlns:a16="http://schemas.microsoft.com/office/drawing/2014/main" id="{D89A439C-5DB8-4725-88B9-4CC5A186B981}"/>
                </a:ext>
              </a:extLst>
            </p:cNvPr>
            <p:cNvPicPr>
              <a:picLocks noChangeAspect="1"/>
            </p:cNvPicPr>
            <p:nvPr/>
          </p:nvPicPr>
          <p:blipFill rotWithShape="1">
            <a:blip r:embed="rId2"/>
            <a:srcRect l="23125" t="42917" r="33359" b="26527"/>
            <a:stretch/>
          </p:blipFill>
          <p:spPr>
            <a:xfrm>
              <a:off x="723900" y="2181224"/>
              <a:ext cx="5305425" cy="2095501"/>
            </a:xfrm>
            <a:prstGeom prst="rect">
              <a:avLst/>
            </a:prstGeom>
          </p:spPr>
        </p:pic>
        <p:sp>
          <p:nvSpPr>
            <p:cNvPr id="5" name="矩形 4">
              <a:extLst>
                <a:ext uri="{FF2B5EF4-FFF2-40B4-BE49-F238E27FC236}">
                  <a16:creationId xmlns:a16="http://schemas.microsoft.com/office/drawing/2014/main" id="{31A760E2-4725-496A-8C6E-3B8B49311878}"/>
                </a:ext>
              </a:extLst>
            </p:cNvPr>
            <p:cNvSpPr/>
            <p:nvPr/>
          </p:nvSpPr>
          <p:spPr>
            <a:xfrm>
              <a:off x="838200" y="3059668"/>
              <a:ext cx="429926" cy="523220"/>
            </a:xfrm>
            <a:prstGeom prst="rect">
              <a:avLst/>
            </a:prstGeom>
          </p:spPr>
          <p:txBody>
            <a:bodyPr wrap="none">
              <a:spAutoFit/>
            </a:bodyPr>
            <a:lstStyle/>
            <a:p>
              <a:r>
                <a:rPr lang="en-US" altLang="zh-CN" sz="2800" dirty="0">
                  <a:solidFill>
                    <a:schemeClr val="bg1"/>
                  </a:solidFill>
                </a:rPr>
                <a:t>&amp;</a:t>
              </a:r>
              <a:endParaRPr lang="zh-CN" altLang="en-US" sz="2800" dirty="0">
                <a:solidFill>
                  <a:schemeClr val="bg1"/>
                </a:solidFill>
              </a:endParaRPr>
            </a:p>
          </p:txBody>
        </p:sp>
      </p:grpSp>
      <p:pic>
        <p:nvPicPr>
          <p:cNvPr id="7" name="图片 6">
            <a:extLst>
              <a:ext uri="{FF2B5EF4-FFF2-40B4-BE49-F238E27FC236}">
                <a16:creationId xmlns:a16="http://schemas.microsoft.com/office/drawing/2014/main" id="{022BD08C-6D7E-4686-81A9-00F19ED83410}"/>
              </a:ext>
            </a:extLst>
          </p:cNvPr>
          <p:cNvPicPr>
            <a:picLocks noChangeAspect="1"/>
          </p:cNvPicPr>
          <p:nvPr/>
        </p:nvPicPr>
        <p:blipFill rotWithShape="1">
          <a:blip r:embed="rId3"/>
          <a:srcRect l="13750" t="37639" r="62813" b="23195"/>
          <a:stretch/>
        </p:blipFill>
        <p:spPr>
          <a:xfrm>
            <a:off x="6991350" y="954086"/>
            <a:ext cx="2857500" cy="2686051"/>
          </a:xfrm>
          <a:prstGeom prst="rect">
            <a:avLst/>
          </a:prstGeom>
        </p:spPr>
      </p:pic>
      <p:pic>
        <p:nvPicPr>
          <p:cNvPr id="8" name="图片 7">
            <a:extLst>
              <a:ext uri="{FF2B5EF4-FFF2-40B4-BE49-F238E27FC236}">
                <a16:creationId xmlns:a16="http://schemas.microsoft.com/office/drawing/2014/main" id="{989A43DB-A18F-40CD-84F1-FBA203BB33E9}"/>
              </a:ext>
            </a:extLst>
          </p:cNvPr>
          <p:cNvPicPr>
            <a:picLocks noChangeAspect="1"/>
          </p:cNvPicPr>
          <p:nvPr/>
        </p:nvPicPr>
        <p:blipFill rotWithShape="1">
          <a:blip r:embed="rId4"/>
          <a:srcRect l="13125" t="27500" r="34453" b="33333"/>
          <a:stretch/>
        </p:blipFill>
        <p:spPr>
          <a:xfrm>
            <a:off x="942975" y="4181049"/>
            <a:ext cx="5305425" cy="2229703"/>
          </a:xfrm>
          <a:prstGeom prst="rect">
            <a:avLst/>
          </a:prstGeom>
        </p:spPr>
      </p:pic>
      <p:pic>
        <p:nvPicPr>
          <p:cNvPr id="9" name="图片 8">
            <a:extLst>
              <a:ext uri="{FF2B5EF4-FFF2-40B4-BE49-F238E27FC236}">
                <a16:creationId xmlns:a16="http://schemas.microsoft.com/office/drawing/2014/main" id="{AE168030-3E2F-404C-A377-C5C2D95F4947}"/>
              </a:ext>
            </a:extLst>
          </p:cNvPr>
          <p:cNvPicPr>
            <a:picLocks noChangeAspect="1"/>
          </p:cNvPicPr>
          <p:nvPr/>
        </p:nvPicPr>
        <p:blipFill rotWithShape="1">
          <a:blip r:embed="rId5"/>
          <a:srcRect l="12198" t="34306" r="71797" b="26389"/>
          <a:stretch/>
        </p:blipFill>
        <p:spPr>
          <a:xfrm>
            <a:off x="7730187" y="3881437"/>
            <a:ext cx="1951325" cy="2695576"/>
          </a:xfrm>
          <a:prstGeom prst="rect">
            <a:avLst/>
          </a:prstGeom>
        </p:spPr>
      </p:pic>
    </p:spTree>
    <p:extLst>
      <p:ext uri="{BB962C8B-B14F-4D97-AF65-F5344CB8AC3E}">
        <p14:creationId xmlns:p14="http://schemas.microsoft.com/office/powerpoint/2010/main" val="1547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B2A93F-F6E2-4451-BC5A-968E75F7E02C}"/>
              </a:ext>
            </a:extLst>
          </p:cNvPr>
          <p:cNvSpPr>
            <a:spLocks noGrp="1"/>
          </p:cNvSpPr>
          <p:nvPr>
            <p:ph type="title"/>
          </p:nvPr>
        </p:nvSpPr>
        <p:spPr/>
        <p:txBody>
          <a:bodyPr/>
          <a:lstStyle/>
          <a:p>
            <a:r>
              <a:rPr lang="en-US" altLang="zh-CN" dirty="0"/>
              <a:t>Practice</a:t>
            </a:r>
            <a:endParaRPr lang="zh-CN" altLang="en-US" dirty="0"/>
          </a:p>
        </p:txBody>
      </p:sp>
      <p:pic>
        <p:nvPicPr>
          <p:cNvPr id="4" name="内容占位符 3">
            <a:extLst>
              <a:ext uri="{FF2B5EF4-FFF2-40B4-BE49-F238E27FC236}">
                <a16:creationId xmlns:a16="http://schemas.microsoft.com/office/drawing/2014/main" id="{D4E94BD9-4340-40D4-9DAE-7BC50716B84F}"/>
              </a:ext>
            </a:extLst>
          </p:cNvPr>
          <p:cNvPicPr>
            <a:picLocks noGrp="1" noChangeAspect="1"/>
          </p:cNvPicPr>
          <p:nvPr>
            <p:ph idx="1"/>
          </p:nvPr>
        </p:nvPicPr>
        <p:blipFill rotWithShape="1">
          <a:blip r:embed="rId2"/>
          <a:srcRect l="13553" t="41226" r="57265" b="24626"/>
          <a:stretch/>
        </p:blipFill>
        <p:spPr>
          <a:xfrm>
            <a:off x="838200" y="1943099"/>
            <a:ext cx="5257800" cy="3460833"/>
          </a:xfrm>
          <a:prstGeom prst="rect">
            <a:avLst/>
          </a:prstGeom>
        </p:spPr>
      </p:pic>
    </p:spTree>
    <p:extLst>
      <p:ext uri="{BB962C8B-B14F-4D97-AF65-F5344CB8AC3E}">
        <p14:creationId xmlns:p14="http://schemas.microsoft.com/office/powerpoint/2010/main" val="1167958824"/>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
  <TotalTime>292</TotalTime>
  <Words>559</Words>
  <Application>Microsoft Office PowerPoint</Application>
  <PresentationFormat>宽屏</PresentationFormat>
  <Paragraphs>67</Paragraphs>
  <Slides>24</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DengXian</vt:lpstr>
      <vt:lpstr>DengXian</vt:lpstr>
      <vt:lpstr>等线 Light</vt:lpstr>
      <vt:lpstr>Helvetica Neue</vt:lpstr>
      <vt:lpstr>Arial</vt:lpstr>
      <vt:lpstr>Calibri</vt:lpstr>
      <vt:lpstr>Calibri Light</vt:lpstr>
      <vt:lpstr>Courier New</vt:lpstr>
      <vt:lpstr>Times New Roman</vt:lpstr>
      <vt:lpstr>Office Theme</vt:lpstr>
      <vt:lpstr>PowerPoint 演示文稿</vt:lpstr>
      <vt:lpstr>二进制转换十进制</vt:lpstr>
      <vt:lpstr>Practice</vt:lpstr>
      <vt:lpstr>十进制转二进制</vt:lpstr>
      <vt:lpstr>Practice </vt:lpstr>
      <vt:lpstr>Bitwise Operation</vt:lpstr>
      <vt:lpstr>NOT(~)</vt:lpstr>
      <vt:lpstr>AND(&amp;)</vt:lpstr>
      <vt:lpstr>Practice</vt:lpstr>
      <vt:lpstr>Application </vt:lpstr>
      <vt:lpstr>Application </vt:lpstr>
      <vt:lpstr>OR(|)</vt:lpstr>
      <vt:lpstr>Practice </vt:lpstr>
      <vt:lpstr>Application</vt:lpstr>
      <vt:lpstr>XOR(^)</vt:lpstr>
      <vt:lpstr>Practice </vt:lpstr>
      <vt:lpstr>Theorem</vt:lpstr>
      <vt:lpstr>Application</vt:lpstr>
      <vt:lpstr>Application </vt:lpstr>
      <vt:lpstr>Application </vt:lpstr>
      <vt:lpstr>LEFT-SHIFT(&lt;&lt;)</vt:lpstr>
      <vt:lpstr>RIGHT-SHIFT(&gt;&gt;)</vt:lpstr>
      <vt:lpstr>小结</vt:lpstr>
      <vt:lpstr>Thanks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RUNMING</dc:creator>
  <cp:lastModifiedBy>LI RUNMING</cp:lastModifiedBy>
  <cp:revision>24</cp:revision>
  <dcterms:created xsi:type="dcterms:W3CDTF">2018-06-06T05:58:23Z</dcterms:created>
  <dcterms:modified xsi:type="dcterms:W3CDTF">2018-06-07T07:55:55Z</dcterms:modified>
</cp:coreProperties>
</file>